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26"/>
  </p:notesMasterIdLst>
  <p:handoutMasterIdLst>
    <p:handoutMasterId r:id="rId127"/>
  </p:handoutMasterIdLst>
  <p:sldIdLst>
    <p:sldId id="256" r:id="rId2"/>
    <p:sldId id="257" r:id="rId3"/>
    <p:sldId id="464" r:id="rId4"/>
    <p:sldId id="471" r:id="rId5"/>
    <p:sldId id="472" r:id="rId6"/>
    <p:sldId id="473" r:id="rId7"/>
    <p:sldId id="474" r:id="rId8"/>
    <p:sldId id="475" r:id="rId9"/>
    <p:sldId id="476" r:id="rId10"/>
    <p:sldId id="477" r:id="rId11"/>
    <p:sldId id="421" r:id="rId12"/>
    <p:sldId id="478" r:id="rId13"/>
    <p:sldId id="479" r:id="rId14"/>
    <p:sldId id="423" r:id="rId15"/>
    <p:sldId id="422" r:id="rId16"/>
    <p:sldId id="424" r:id="rId17"/>
    <p:sldId id="454" r:id="rId18"/>
    <p:sldId id="425" r:id="rId19"/>
    <p:sldId id="426" r:id="rId20"/>
    <p:sldId id="427" r:id="rId21"/>
    <p:sldId id="428" r:id="rId22"/>
    <p:sldId id="429" r:id="rId23"/>
    <p:sldId id="455" r:id="rId24"/>
    <p:sldId id="430" r:id="rId25"/>
    <p:sldId id="465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49" r:id="rId45"/>
    <p:sldId id="450" r:id="rId46"/>
    <p:sldId id="451" r:id="rId47"/>
    <p:sldId id="452" r:id="rId48"/>
    <p:sldId id="453" r:id="rId49"/>
    <p:sldId id="258" r:id="rId50"/>
    <p:sldId id="259" r:id="rId51"/>
    <p:sldId id="409" r:id="rId52"/>
    <p:sldId id="410" r:id="rId53"/>
    <p:sldId id="466" r:id="rId54"/>
    <p:sldId id="411" r:id="rId55"/>
    <p:sldId id="413" r:id="rId56"/>
    <p:sldId id="414" r:id="rId57"/>
    <p:sldId id="419" r:id="rId58"/>
    <p:sldId id="457" r:id="rId59"/>
    <p:sldId id="264" r:id="rId60"/>
    <p:sldId id="408" r:id="rId61"/>
    <p:sldId id="265" r:id="rId62"/>
    <p:sldId id="266" r:id="rId63"/>
    <p:sldId id="267" r:id="rId64"/>
    <p:sldId id="268" r:id="rId65"/>
    <p:sldId id="269" r:id="rId66"/>
    <p:sldId id="271" r:id="rId67"/>
    <p:sldId id="272" r:id="rId68"/>
    <p:sldId id="273" r:id="rId69"/>
    <p:sldId id="274" r:id="rId70"/>
    <p:sldId id="467" r:id="rId71"/>
    <p:sldId id="275" r:id="rId72"/>
    <p:sldId id="276" r:id="rId73"/>
    <p:sldId id="277" r:id="rId74"/>
    <p:sldId id="278" r:id="rId75"/>
    <p:sldId id="279" r:id="rId76"/>
    <p:sldId id="280" r:id="rId77"/>
    <p:sldId id="281" r:id="rId78"/>
    <p:sldId id="282" r:id="rId79"/>
    <p:sldId id="283" r:id="rId80"/>
    <p:sldId id="291" r:id="rId81"/>
    <p:sldId id="292" r:id="rId82"/>
    <p:sldId id="293" r:id="rId83"/>
    <p:sldId id="296" r:id="rId84"/>
    <p:sldId id="297" r:id="rId85"/>
    <p:sldId id="298" r:id="rId86"/>
    <p:sldId id="299" r:id="rId87"/>
    <p:sldId id="300" r:id="rId88"/>
    <p:sldId id="301" r:id="rId89"/>
    <p:sldId id="302" r:id="rId90"/>
    <p:sldId id="303" r:id="rId91"/>
    <p:sldId id="304" r:id="rId92"/>
    <p:sldId id="305" r:id="rId93"/>
    <p:sldId id="306" r:id="rId94"/>
    <p:sldId id="379" r:id="rId95"/>
    <p:sldId id="380" r:id="rId96"/>
    <p:sldId id="381" r:id="rId97"/>
    <p:sldId id="382" r:id="rId98"/>
    <p:sldId id="383" r:id="rId99"/>
    <p:sldId id="384" r:id="rId100"/>
    <p:sldId id="385" r:id="rId101"/>
    <p:sldId id="386" r:id="rId102"/>
    <p:sldId id="387" r:id="rId103"/>
    <p:sldId id="388" r:id="rId104"/>
    <p:sldId id="389" r:id="rId105"/>
    <p:sldId id="390" r:id="rId106"/>
    <p:sldId id="391" r:id="rId107"/>
    <p:sldId id="392" r:id="rId108"/>
    <p:sldId id="393" r:id="rId109"/>
    <p:sldId id="394" r:id="rId110"/>
    <p:sldId id="395" r:id="rId111"/>
    <p:sldId id="396" r:id="rId112"/>
    <p:sldId id="397" r:id="rId113"/>
    <p:sldId id="398" r:id="rId114"/>
    <p:sldId id="399" r:id="rId115"/>
    <p:sldId id="400" r:id="rId116"/>
    <p:sldId id="401" r:id="rId117"/>
    <p:sldId id="402" r:id="rId118"/>
    <p:sldId id="403" r:id="rId119"/>
    <p:sldId id="404" r:id="rId120"/>
    <p:sldId id="405" r:id="rId121"/>
    <p:sldId id="406" r:id="rId122"/>
    <p:sldId id="407" r:id="rId123"/>
    <p:sldId id="361" r:id="rId124"/>
    <p:sldId id="456" r:id="rId1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51D4"/>
    <a:srgbClr val="D62ACA"/>
    <a:srgbClr val="D4D4D4"/>
    <a:srgbClr val="CE9178"/>
    <a:srgbClr val="66A24C"/>
    <a:srgbClr val="6AA94F"/>
    <a:srgbClr val="F7A987"/>
    <a:srgbClr val="04E900"/>
    <a:srgbClr val="0000FF"/>
    <a:srgbClr val="FFD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88966" autoAdjust="0"/>
  </p:normalViewPr>
  <p:slideViewPr>
    <p:cSldViewPr snapToGrid="0">
      <p:cViewPr varScale="1">
        <p:scale>
          <a:sx n="102" d="100"/>
          <a:sy n="102" d="100"/>
        </p:scale>
        <p:origin x="104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700CAD-0502-4DF8-A1FD-BEAAAC583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FA844D-4676-405F-AA3B-4D9D9098E9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20359-A8C4-466D-A537-2ECDC4E14191}" type="datetimeFigureOut">
              <a:rPr lang="zh-TW" altLang="en-US" smtClean="0"/>
              <a:t>2021/10/29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0DF454-E913-4001-8E45-4B8AE85E9C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9821B8-B0D3-4068-853F-A68C3F43CE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0A82A-69B7-4EDD-B5ED-5951A63AE9DC}" type="slidenum">
              <a:rPr lang="zh-TW" altLang="en-US" sz="2000" smtClean="0"/>
              <a:t>‹#›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61101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71BA7-9C24-4F7C-9E69-518983EF3D29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CF8E2-2303-4E56-9393-F9363CCA5A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4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8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4467816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337458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2496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310810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85681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9758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000372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49619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1628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669852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146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08148261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00927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8775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9580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044457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44047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075211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40190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5281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32846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025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556941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699071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6233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227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5499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1478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276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4509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625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0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689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5263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341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514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549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601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037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23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246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526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867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100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582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028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0645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637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266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367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3425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9480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557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64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61865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8305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1454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880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04611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657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2932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3853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15257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29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3215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6724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4883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124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751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6604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7636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5819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71190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622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3282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0832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8451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3519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6165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4772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4827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32415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59988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2724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4947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2611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770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Style</a:t>
            </a:r>
            <a:r>
              <a:rPr lang="en-US" altLang="zh-TW" baseline="0" dirty="0" smtClean="0"/>
              <a:t> transfer </a:t>
            </a:r>
            <a:r>
              <a:rPr lang="zh-TW" altLang="en-US" baseline="0" dirty="0" smtClean="0"/>
              <a:t>是一個很常見的 </a:t>
            </a:r>
            <a:r>
              <a:rPr lang="en-US" altLang="zh-TW" baseline="0" dirty="0" smtClean="0"/>
              <a:t>CNN</a:t>
            </a:r>
            <a:r>
              <a:rPr lang="zh-TW" altLang="en-US" baseline="0" dirty="0" smtClean="0"/>
              <a:t> 的應用，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 Transfer is a technique that uses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 (CNN)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to extract</a:t>
            </a:r>
            <a:r>
              <a:rPr lang="zh-TW" altLang="en-US" dirty="0" smtClean="0"/>
              <a:t> the content of the 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Content Image </a:t>
            </a:r>
            <a:r>
              <a:rPr lang="zh-TW" altLang="en-US" dirty="0" smtClean="0"/>
              <a:t>and the style of the 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Style Image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and blend it into another image.</a:t>
            </a:r>
            <a:endParaRPr lang="zh-TW" altLang="en-US" sz="105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87226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01446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594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3382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2499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6378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55073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20095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1802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3876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8960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Style</a:t>
            </a:r>
            <a:r>
              <a:rPr lang="en-US" altLang="zh-TW" baseline="0" dirty="0" smtClean="0"/>
              <a:t> transfer </a:t>
            </a:r>
            <a:r>
              <a:rPr lang="zh-TW" altLang="en-US" baseline="0" dirty="0" smtClean="0"/>
              <a:t>是一個很重要並且還在發展中的 </a:t>
            </a:r>
            <a:r>
              <a:rPr lang="en-US" altLang="zh-TW" baseline="0" dirty="0" smtClean="0"/>
              <a:t>CNN</a:t>
            </a:r>
            <a:r>
              <a:rPr lang="zh-TW" altLang="en-US" baseline="0" dirty="0" smtClean="0"/>
              <a:t> 應用，像是</a:t>
            </a:r>
            <a:r>
              <a:rPr lang="en-US" altLang="zh-TW" baseline="0" dirty="0" smtClean="0"/>
              <a:t>li</a:t>
            </a:r>
            <a:r>
              <a:rPr lang="zh-TW" altLang="en-US" baseline="0" dirty="0" smtClean="0"/>
              <a:t> </a:t>
            </a:r>
            <a:r>
              <a:rPr lang="en-US" altLang="zh-TW" baseline="0" dirty="0" err="1" smtClean="0"/>
              <a:t>fei</a:t>
            </a:r>
            <a:r>
              <a:rPr lang="zh-TW" altLang="en-US" baseline="0" dirty="0" smtClean="0"/>
              <a:t> </a:t>
            </a:r>
            <a:r>
              <a:rPr lang="en-US" altLang="zh-TW" baseline="0" dirty="0" err="1" smtClean="0"/>
              <a:t>fei</a:t>
            </a:r>
            <a:r>
              <a:rPr lang="zh-TW" altLang="en-US" baseline="0" dirty="0" smtClean="0"/>
              <a:t>的這篇論文。</a:t>
            </a:r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0188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85307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20502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97981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51582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70939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04223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7225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4413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9007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764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9287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15816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69235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36015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776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26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91233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45936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28471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43409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119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C507-E9AA-4420-B4A8-22B684DAA583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1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0F7-10DE-4BCA-9C45-75351726BFBE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EF8E-AD8A-4474-ABAF-B293FFBA759D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>
            <a:lvl1pPr algn="l">
              <a:defRPr sz="5400" b="1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0157"/>
            <a:ext cx="10515600" cy="4351337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DB77-6204-47EE-9170-7D575F603468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9185190" y="6477858"/>
            <a:ext cx="2743200" cy="365125"/>
          </a:xfrm>
        </p:spPr>
        <p:txBody>
          <a:bodyPr/>
          <a:lstStyle>
            <a:lvl1pPr>
              <a:defRPr sz="1600" baseline="0"/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57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B60-4EC5-46EC-97D5-1AB7EE27900F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92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B2A1-2443-4C2F-9074-3A452E763502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5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DE92-89F2-44D6-947C-7EF362480922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8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59C4-27ED-431C-9E9A-190AA7D0ECDD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DFBE-C96F-4E3D-B245-4CA72AACDFCE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32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AA59-D9D6-40A5-8FE6-E77C589CDDD5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51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51AC-6BFD-43E9-A2E2-35BA18675CC3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81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270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B9DB77-6204-47EE-9170-7D575F603468}" type="datetime1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 dirty="0"/>
              <a:t>5555555555555555555555555555555555555555555555555555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36196" y="6356350"/>
            <a:ext cx="12490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1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5.png"/><Relationship Id="rId3" Type="http://schemas.openxmlformats.org/officeDocument/2006/relationships/image" Target="../media/image20.jpg"/><Relationship Id="rId7" Type="http://schemas.openxmlformats.org/officeDocument/2006/relationships/image" Target="../media/image69.jp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png"/><Relationship Id="rId5" Type="http://schemas.openxmlformats.org/officeDocument/2006/relationships/image" Target="../media/image67.jpeg"/><Relationship Id="rId10" Type="http://schemas.openxmlformats.org/officeDocument/2006/relationships/image" Target="../media/image72.png"/><Relationship Id="rId4" Type="http://schemas.openxmlformats.org/officeDocument/2006/relationships/image" Target="../media/image22.jpg"/><Relationship Id="rId9" Type="http://schemas.openxmlformats.org/officeDocument/2006/relationships/image" Target="../media/image71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13" Type="http://schemas.openxmlformats.org/officeDocument/2006/relationships/image" Target="../media/image84.png"/><Relationship Id="rId3" Type="http://schemas.openxmlformats.org/officeDocument/2006/relationships/image" Target="../media/image20.jpg"/><Relationship Id="rId7" Type="http://schemas.openxmlformats.org/officeDocument/2006/relationships/image" Target="../media/image78.jp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11" Type="http://schemas.openxmlformats.org/officeDocument/2006/relationships/image" Target="../media/image82.png"/><Relationship Id="rId5" Type="http://schemas.openxmlformats.org/officeDocument/2006/relationships/image" Target="../media/image76.jpeg"/><Relationship Id="rId10" Type="http://schemas.openxmlformats.org/officeDocument/2006/relationships/image" Target="../media/image81.png"/><Relationship Id="rId4" Type="http://schemas.openxmlformats.org/officeDocument/2006/relationships/image" Target="../media/image22.jpg"/><Relationship Id="rId9" Type="http://schemas.openxmlformats.org/officeDocument/2006/relationships/image" Target="../media/image80.jp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13" Type="http://schemas.openxmlformats.org/officeDocument/2006/relationships/image" Target="../media/image93.png"/><Relationship Id="rId3" Type="http://schemas.openxmlformats.org/officeDocument/2006/relationships/image" Target="../media/image20.jpg"/><Relationship Id="rId7" Type="http://schemas.openxmlformats.org/officeDocument/2006/relationships/image" Target="../media/image87.jp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1.png"/><Relationship Id="rId5" Type="http://schemas.openxmlformats.org/officeDocument/2006/relationships/image" Target="../media/image85.jpeg"/><Relationship Id="rId10" Type="http://schemas.openxmlformats.org/officeDocument/2006/relationships/image" Target="../media/image90.png"/><Relationship Id="rId4" Type="http://schemas.openxmlformats.org/officeDocument/2006/relationships/image" Target="../media/image22.jpg"/><Relationship Id="rId9" Type="http://schemas.openxmlformats.org/officeDocument/2006/relationships/image" Target="../media/image89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13" Type="http://schemas.openxmlformats.org/officeDocument/2006/relationships/image" Target="../media/image102.png"/><Relationship Id="rId3" Type="http://schemas.openxmlformats.org/officeDocument/2006/relationships/image" Target="../media/image20.jpg"/><Relationship Id="rId7" Type="http://schemas.openxmlformats.org/officeDocument/2006/relationships/image" Target="../media/image96.jp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11" Type="http://schemas.openxmlformats.org/officeDocument/2006/relationships/image" Target="../media/image100.png"/><Relationship Id="rId5" Type="http://schemas.openxmlformats.org/officeDocument/2006/relationships/image" Target="../media/image94.jpeg"/><Relationship Id="rId10" Type="http://schemas.openxmlformats.org/officeDocument/2006/relationships/image" Target="../media/image99.png"/><Relationship Id="rId4" Type="http://schemas.openxmlformats.org/officeDocument/2006/relationships/image" Target="../media/image22.jpg"/><Relationship Id="rId9" Type="http://schemas.openxmlformats.org/officeDocument/2006/relationships/image" Target="../media/image98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g"/><Relationship Id="rId3" Type="http://schemas.openxmlformats.org/officeDocument/2006/relationships/image" Target="../media/image20.jp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png"/><Relationship Id="rId10" Type="http://schemas.openxmlformats.org/officeDocument/2006/relationships/image" Target="../media/image108.jpg"/><Relationship Id="rId4" Type="http://schemas.openxmlformats.org/officeDocument/2006/relationships/image" Target="../media/image22.jpg"/><Relationship Id="rId9" Type="http://schemas.openxmlformats.org/officeDocument/2006/relationships/image" Target="../media/image107.jpe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13" Type="http://schemas.openxmlformats.org/officeDocument/2006/relationships/image" Target="../media/image121.png"/><Relationship Id="rId3" Type="http://schemas.openxmlformats.org/officeDocument/2006/relationships/image" Target="../media/image112.png"/><Relationship Id="rId7" Type="http://schemas.openxmlformats.org/officeDocument/2006/relationships/image" Target="../media/image115.jpe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11" Type="http://schemas.openxmlformats.org/officeDocument/2006/relationships/image" Target="../media/image119.png"/><Relationship Id="rId5" Type="http://schemas.openxmlformats.org/officeDocument/2006/relationships/image" Target="../media/image113.jpeg"/><Relationship Id="rId10" Type="http://schemas.openxmlformats.org/officeDocument/2006/relationships/image" Target="../media/image118.png"/><Relationship Id="rId4" Type="http://schemas.openxmlformats.org/officeDocument/2006/relationships/image" Target="../media/image19.jpeg"/><Relationship Id="rId9" Type="http://schemas.openxmlformats.org/officeDocument/2006/relationships/image" Target="../media/image11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9.jpeg"/><Relationship Id="rId3" Type="http://schemas.openxmlformats.org/officeDocument/2006/relationships/image" Target="../media/image122.jpeg"/><Relationship Id="rId7" Type="http://schemas.openxmlformats.org/officeDocument/2006/relationships/image" Target="../media/image126.jp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30.png"/><Relationship Id="rId5" Type="http://schemas.openxmlformats.org/officeDocument/2006/relationships/image" Target="../media/image124.jpg"/><Relationship Id="rId10" Type="http://schemas.openxmlformats.org/officeDocument/2006/relationships/image" Target="../media/image129.png"/><Relationship Id="rId4" Type="http://schemas.openxmlformats.org/officeDocument/2006/relationships/image" Target="../media/image123.jpg"/><Relationship Id="rId9" Type="http://schemas.openxmlformats.org/officeDocument/2006/relationships/image" Target="../media/image12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9.jpeg"/><Relationship Id="rId3" Type="http://schemas.openxmlformats.org/officeDocument/2006/relationships/image" Target="../media/image132.png"/><Relationship Id="rId7" Type="http://schemas.openxmlformats.org/officeDocument/2006/relationships/image" Target="../media/image136.jp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11" Type="http://schemas.openxmlformats.org/officeDocument/2006/relationships/image" Target="../media/image140.png"/><Relationship Id="rId5" Type="http://schemas.openxmlformats.org/officeDocument/2006/relationships/image" Target="../media/image134.jpg"/><Relationship Id="rId10" Type="http://schemas.openxmlformats.org/officeDocument/2006/relationships/image" Target="../media/image139.png"/><Relationship Id="rId4" Type="http://schemas.openxmlformats.org/officeDocument/2006/relationships/image" Target="../media/image133.jpg"/><Relationship Id="rId9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58.jpeg"/><Relationship Id="rId3" Type="http://schemas.openxmlformats.org/officeDocument/2006/relationships/image" Target="../media/image112.png"/><Relationship Id="rId7" Type="http://schemas.openxmlformats.org/officeDocument/2006/relationships/image" Target="../media/image144.png"/><Relationship Id="rId12" Type="http://schemas.openxmlformats.org/officeDocument/2006/relationships/image" Target="../media/image149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jpeg"/><Relationship Id="rId5" Type="http://schemas.openxmlformats.org/officeDocument/2006/relationships/image" Target="../media/image142.png"/><Relationship Id="rId10" Type="http://schemas.openxmlformats.org/officeDocument/2006/relationships/image" Target="../media/image147.jpeg"/><Relationship Id="rId4" Type="http://schemas.openxmlformats.org/officeDocument/2006/relationships/image" Target="../media/image117.png"/><Relationship Id="rId9" Type="http://schemas.openxmlformats.org/officeDocument/2006/relationships/image" Target="../media/image146.jpe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13" Type="http://schemas.openxmlformats.org/officeDocument/2006/relationships/image" Target="../media/image58.jpeg"/><Relationship Id="rId3" Type="http://schemas.openxmlformats.org/officeDocument/2006/relationships/image" Target="../media/image122.jpeg"/><Relationship Id="rId7" Type="http://schemas.openxmlformats.org/officeDocument/2006/relationships/image" Target="../media/image152.jp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11" Type="http://schemas.openxmlformats.org/officeDocument/2006/relationships/image" Target="../media/image156.png"/><Relationship Id="rId5" Type="http://schemas.openxmlformats.org/officeDocument/2006/relationships/image" Target="../media/image150.jpg"/><Relationship Id="rId10" Type="http://schemas.openxmlformats.org/officeDocument/2006/relationships/image" Target="../media/image155.png"/><Relationship Id="rId4" Type="http://schemas.openxmlformats.org/officeDocument/2006/relationships/image" Target="../media/image127.png"/><Relationship Id="rId9" Type="http://schemas.openxmlformats.org/officeDocument/2006/relationships/image" Target="../media/image1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58.jpeg"/><Relationship Id="rId3" Type="http://schemas.openxmlformats.org/officeDocument/2006/relationships/image" Target="../media/image132.png"/><Relationship Id="rId7" Type="http://schemas.openxmlformats.org/officeDocument/2006/relationships/image" Target="../media/image161.jp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g"/><Relationship Id="rId11" Type="http://schemas.openxmlformats.org/officeDocument/2006/relationships/image" Target="../media/image165.png"/><Relationship Id="rId5" Type="http://schemas.openxmlformats.org/officeDocument/2006/relationships/image" Target="../media/image159.jpg"/><Relationship Id="rId10" Type="http://schemas.openxmlformats.org/officeDocument/2006/relationships/image" Target="../media/image164.png"/><Relationship Id="rId4" Type="http://schemas.openxmlformats.org/officeDocument/2006/relationships/image" Target="../media/image158.jpg"/><Relationship Id="rId9" Type="http://schemas.openxmlformats.org/officeDocument/2006/relationships/image" Target="../media/image16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13" Type="http://schemas.openxmlformats.org/officeDocument/2006/relationships/image" Target="../media/image174.png"/><Relationship Id="rId3" Type="http://schemas.openxmlformats.org/officeDocument/2006/relationships/image" Target="../media/image112.png"/><Relationship Id="rId7" Type="http://schemas.openxmlformats.org/officeDocument/2006/relationships/image" Target="../media/image168.jpe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11" Type="http://schemas.openxmlformats.org/officeDocument/2006/relationships/image" Target="../media/image172.png"/><Relationship Id="rId5" Type="http://schemas.openxmlformats.org/officeDocument/2006/relationships/image" Target="../media/image166.jpg"/><Relationship Id="rId10" Type="http://schemas.openxmlformats.org/officeDocument/2006/relationships/image" Target="../media/image171.png"/><Relationship Id="rId4" Type="http://schemas.openxmlformats.org/officeDocument/2006/relationships/image" Target="../media/image117.png"/><Relationship Id="rId9" Type="http://schemas.openxmlformats.org/officeDocument/2006/relationships/image" Target="../media/image170.jpe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g"/><Relationship Id="rId13" Type="http://schemas.openxmlformats.org/officeDocument/2006/relationships/image" Target="../media/image166.jpg"/><Relationship Id="rId3" Type="http://schemas.openxmlformats.org/officeDocument/2006/relationships/image" Target="../media/image122.jpeg"/><Relationship Id="rId7" Type="http://schemas.openxmlformats.org/officeDocument/2006/relationships/image" Target="../media/image177.jp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11" Type="http://schemas.openxmlformats.org/officeDocument/2006/relationships/image" Target="../media/image181.png"/><Relationship Id="rId5" Type="http://schemas.openxmlformats.org/officeDocument/2006/relationships/image" Target="../media/image175.jpg"/><Relationship Id="rId10" Type="http://schemas.openxmlformats.org/officeDocument/2006/relationships/image" Target="../media/image180.png"/><Relationship Id="rId4" Type="http://schemas.openxmlformats.org/officeDocument/2006/relationships/image" Target="../media/image127.png"/><Relationship Id="rId9" Type="http://schemas.openxmlformats.org/officeDocument/2006/relationships/image" Target="../media/image17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13" Type="http://schemas.openxmlformats.org/officeDocument/2006/relationships/image" Target="../media/image166.jpg"/><Relationship Id="rId3" Type="http://schemas.openxmlformats.org/officeDocument/2006/relationships/image" Target="../media/image132.png"/><Relationship Id="rId7" Type="http://schemas.openxmlformats.org/officeDocument/2006/relationships/image" Target="../media/image185.jpe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eg"/><Relationship Id="rId11" Type="http://schemas.openxmlformats.org/officeDocument/2006/relationships/image" Target="../media/image189.png"/><Relationship Id="rId5" Type="http://schemas.openxmlformats.org/officeDocument/2006/relationships/image" Target="../media/image183.jpeg"/><Relationship Id="rId10" Type="http://schemas.openxmlformats.org/officeDocument/2006/relationships/image" Target="../media/image188.png"/><Relationship Id="rId4" Type="http://schemas.openxmlformats.org/officeDocument/2006/relationships/image" Target="../media/image141.png"/><Relationship Id="rId9" Type="http://schemas.openxmlformats.org/officeDocument/2006/relationships/image" Target="../media/image18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eg"/><Relationship Id="rId13" Type="http://schemas.openxmlformats.org/officeDocument/2006/relationships/image" Target="../media/image198.png"/><Relationship Id="rId3" Type="http://schemas.openxmlformats.org/officeDocument/2006/relationships/image" Target="../media/image112.png"/><Relationship Id="rId7" Type="http://schemas.openxmlformats.org/officeDocument/2006/relationships/image" Target="../media/image192.jpeg"/><Relationship Id="rId12" Type="http://schemas.openxmlformats.org/officeDocument/2006/relationships/image" Target="../media/image19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eg"/><Relationship Id="rId11" Type="http://schemas.openxmlformats.org/officeDocument/2006/relationships/image" Target="../media/image196.png"/><Relationship Id="rId5" Type="http://schemas.openxmlformats.org/officeDocument/2006/relationships/image" Target="../media/image49.jpeg"/><Relationship Id="rId10" Type="http://schemas.openxmlformats.org/officeDocument/2006/relationships/image" Target="../media/image195.png"/><Relationship Id="rId4" Type="http://schemas.openxmlformats.org/officeDocument/2006/relationships/image" Target="../media/image117.png"/><Relationship Id="rId9" Type="http://schemas.openxmlformats.org/officeDocument/2006/relationships/image" Target="../media/image194.jpe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49.jpeg"/><Relationship Id="rId3" Type="http://schemas.openxmlformats.org/officeDocument/2006/relationships/image" Target="../media/image122.jpeg"/><Relationship Id="rId7" Type="http://schemas.openxmlformats.org/officeDocument/2006/relationships/image" Target="../media/image201.png"/><Relationship Id="rId12" Type="http://schemas.openxmlformats.org/officeDocument/2006/relationships/image" Target="../media/image206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jpg"/><Relationship Id="rId5" Type="http://schemas.openxmlformats.org/officeDocument/2006/relationships/image" Target="../media/image199.png"/><Relationship Id="rId10" Type="http://schemas.openxmlformats.org/officeDocument/2006/relationships/image" Target="../media/image204.jpg"/><Relationship Id="rId4" Type="http://schemas.openxmlformats.org/officeDocument/2006/relationships/image" Target="../media/image127.png"/><Relationship Id="rId9" Type="http://schemas.openxmlformats.org/officeDocument/2006/relationships/image" Target="../media/image203.jp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eg"/><Relationship Id="rId13" Type="http://schemas.openxmlformats.org/officeDocument/2006/relationships/image" Target="../media/image49.jpeg"/><Relationship Id="rId3" Type="http://schemas.openxmlformats.org/officeDocument/2006/relationships/image" Target="../media/image132.png"/><Relationship Id="rId7" Type="http://schemas.openxmlformats.org/officeDocument/2006/relationships/image" Target="../media/image209.jpe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eg"/><Relationship Id="rId11" Type="http://schemas.openxmlformats.org/officeDocument/2006/relationships/image" Target="../media/image213.png"/><Relationship Id="rId5" Type="http://schemas.openxmlformats.org/officeDocument/2006/relationships/image" Target="../media/image207.jpeg"/><Relationship Id="rId10" Type="http://schemas.openxmlformats.org/officeDocument/2006/relationships/image" Target="../media/image212.png"/><Relationship Id="rId4" Type="http://schemas.openxmlformats.org/officeDocument/2006/relationships/image" Target="../media/image141.png"/><Relationship Id="rId9" Type="http://schemas.openxmlformats.org/officeDocument/2006/relationships/image" Target="../media/image21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jpeg"/><Relationship Id="rId3" Type="http://schemas.openxmlformats.org/officeDocument/2006/relationships/image" Target="../media/image215.jpeg"/><Relationship Id="rId7" Type="http://schemas.openxmlformats.org/officeDocument/2006/relationships/image" Target="../media/image217.png"/><Relationship Id="rId12" Type="http://schemas.openxmlformats.org/officeDocument/2006/relationships/image" Target="../media/image222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jpeg"/><Relationship Id="rId5" Type="http://schemas.openxmlformats.org/officeDocument/2006/relationships/image" Target="../media/image117.png"/><Relationship Id="rId10" Type="http://schemas.openxmlformats.org/officeDocument/2006/relationships/image" Target="../media/image220.jpeg"/><Relationship Id="rId4" Type="http://schemas.openxmlformats.org/officeDocument/2006/relationships/image" Target="../media/image112.png"/><Relationship Id="rId9" Type="http://schemas.openxmlformats.org/officeDocument/2006/relationships/image" Target="../media/image21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15.jpeg"/><Relationship Id="rId3" Type="http://schemas.openxmlformats.org/officeDocument/2006/relationships/image" Target="../media/image122.jpeg"/><Relationship Id="rId7" Type="http://schemas.openxmlformats.org/officeDocument/2006/relationships/image" Target="../media/image226.png"/><Relationship Id="rId12" Type="http://schemas.openxmlformats.org/officeDocument/2006/relationships/image" Target="../media/image231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jpg"/><Relationship Id="rId5" Type="http://schemas.openxmlformats.org/officeDocument/2006/relationships/image" Target="../media/image224.png"/><Relationship Id="rId10" Type="http://schemas.openxmlformats.org/officeDocument/2006/relationships/image" Target="../media/image229.jpg"/><Relationship Id="rId4" Type="http://schemas.openxmlformats.org/officeDocument/2006/relationships/image" Target="../media/image127.png"/><Relationship Id="rId9" Type="http://schemas.openxmlformats.org/officeDocument/2006/relationships/image" Target="../media/image228.jp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15.jpeg"/><Relationship Id="rId3" Type="http://schemas.openxmlformats.org/officeDocument/2006/relationships/image" Target="../media/image132.png"/><Relationship Id="rId7" Type="http://schemas.openxmlformats.org/officeDocument/2006/relationships/image" Target="../media/image234.png"/><Relationship Id="rId12" Type="http://schemas.openxmlformats.org/officeDocument/2006/relationships/image" Target="../media/image239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jpeg"/><Relationship Id="rId5" Type="http://schemas.openxmlformats.org/officeDocument/2006/relationships/image" Target="../media/image232.png"/><Relationship Id="rId10" Type="http://schemas.openxmlformats.org/officeDocument/2006/relationships/image" Target="../media/image237.jpeg"/><Relationship Id="rId4" Type="http://schemas.openxmlformats.org/officeDocument/2006/relationships/image" Target="../media/image141.png"/><Relationship Id="rId9" Type="http://schemas.openxmlformats.org/officeDocument/2006/relationships/image" Target="../media/image2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3.08155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ytorch/examples/tree/master/fast_neural_style" TargetMode="Externa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eg"/><Relationship Id="rId13" Type="http://schemas.openxmlformats.org/officeDocument/2006/relationships/image" Target="../media/image247.png"/><Relationship Id="rId3" Type="http://schemas.openxmlformats.org/officeDocument/2006/relationships/image" Target="../media/image67.jpeg"/><Relationship Id="rId7" Type="http://schemas.openxmlformats.org/officeDocument/2006/relationships/image" Target="../media/image241.jpe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jpeg"/><Relationship Id="rId11" Type="http://schemas.openxmlformats.org/officeDocument/2006/relationships/image" Target="../media/image245.png"/><Relationship Id="rId5" Type="http://schemas.openxmlformats.org/officeDocument/2006/relationships/image" Target="../media/image117.png"/><Relationship Id="rId10" Type="http://schemas.openxmlformats.org/officeDocument/2006/relationships/image" Target="../media/image244.png"/><Relationship Id="rId4" Type="http://schemas.openxmlformats.org/officeDocument/2006/relationships/image" Target="../media/image112.png"/><Relationship Id="rId9" Type="http://schemas.openxmlformats.org/officeDocument/2006/relationships/image" Target="../media/image243.jpe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g"/><Relationship Id="rId13" Type="http://schemas.openxmlformats.org/officeDocument/2006/relationships/image" Target="../media/image67.jpeg"/><Relationship Id="rId3" Type="http://schemas.openxmlformats.org/officeDocument/2006/relationships/image" Target="../media/image122.jpeg"/><Relationship Id="rId7" Type="http://schemas.openxmlformats.org/officeDocument/2006/relationships/image" Target="../media/image250.jp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g"/><Relationship Id="rId11" Type="http://schemas.openxmlformats.org/officeDocument/2006/relationships/image" Target="../media/image254.png"/><Relationship Id="rId5" Type="http://schemas.openxmlformats.org/officeDocument/2006/relationships/image" Target="../media/image248.jpg"/><Relationship Id="rId10" Type="http://schemas.openxmlformats.org/officeDocument/2006/relationships/image" Target="../media/image253.png"/><Relationship Id="rId4" Type="http://schemas.openxmlformats.org/officeDocument/2006/relationships/image" Target="../media/image127.png"/><Relationship Id="rId9" Type="http://schemas.openxmlformats.org/officeDocument/2006/relationships/image" Target="../media/image25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jpeg"/><Relationship Id="rId13" Type="http://schemas.openxmlformats.org/officeDocument/2006/relationships/image" Target="../media/image67.jpeg"/><Relationship Id="rId3" Type="http://schemas.openxmlformats.org/officeDocument/2006/relationships/image" Target="../media/image132.png"/><Relationship Id="rId7" Type="http://schemas.openxmlformats.org/officeDocument/2006/relationships/image" Target="../media/image258.jpe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jpeg"/><Relationship Id="rId11" Type="http://schemas.openxmlformats.org/officeDocument/2006/relationships/image" Target="../media/image262.png"/><Relationship Id="rId5" Type="http://schemas.openxmlformats.org/officeDocument/2006/relationships/image" Target="../media/image256.jpeg"/><Relationship Id="rId10" Type="http://schemas.openxmlformats.org/officeDocument/2006/relationships/image" Target="../media/image261.png"/><Relationship Id="rId4" Type="http://schemas.openxmlformats.org/officeDocument/2006/relationships/image" Target="../media/image141.png"/><Relationship Id="rId9" Type="http://schemas.openxmlformats.org/officeDocument/2006/relationships/image" Target="../media/image26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tensorflow.org/models/vgg_16_2016_08_28.tar.gz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uc?export=download&amp;id=1H1X_dplTNwWXb2N_1Ji5HnqXKgj2cp2t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git.github.io/#/home?url=https://github.com/t106368073/Style-Transfer/tree/main/TinyImageNetDatase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uc?export=download&amp;id=1bK37Qx8jp2ax_ZPTGpc4iZvlb7tytwwa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9.jpeg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g"/><Relationship Id="rId3" Type="http://schemas.openxmlformats.org/officeDocument/2006/relationships/image" Target="../media/image20.jpg"/><Relationship Id="rId7" Type="http://schemas.openxmlformats.org/officeDocument/2006/relationships/image" Target="../media/image33.pn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5" Type="http://schemas.openxmlformats.org/officeDocument/2006/relationships/image" Target="../media/image31.jpeg"/><Relationship Id="rId10" Type="http://schemas.openxmlformats.org/officeDocument/2006/relationships/image" Target="../media/image36.jpg"/><Relationship Id="rId4" Type="http://schemas.openxmlformats.org/officeDocument/2006/relationships/image" Target="../media/image22.jpg"/><Relationship Id="rId9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48.png"/><Relationship Id="rId3" Type="http://schemas.openxmlformats.org/officeDocument/2006/relationships/image" Target="../media/image20.jpg"/><Relationship Id="rId7" Type="http://schemas.openxmlformats.org/officeDocument/2006/relationships/image" Target="../media/image42.jp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22.jpg"/><Relationship Id="rId9" Type="http://schemas.openxmlformats.org/officeDocument/2006/relationships/image" Target="../media/image44.jp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7.png"/><Relationship Id="rId3" Type="http://schemas.openxmlformats.org/officeDocument/2006/relationships/image" Target="../media/image20.jpg"/><Relationship Id="rId7" Type="http://schemas.openxmlformats.org/officeDocument/2006/relationships/image" Target="../media/image51.jp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22.jpg"/><Relationship Id="rId9" Type="http://schemas.openxmlformats.org/officeDocument/2006/relationships/image" Target="../media/image53.jp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66.png"/><Relationship Id="rId3" Type="http://schemas.openxmlformats.org/officeDocument/2006/relationships/image" Target="../media/image20.jpg"/><Relationship Id="rId7" Type="http://schemas.openxmlformats.org/officeDocument/2006/relationships/image" Target="../media/image60.jp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11" Type="http://schemas.openxmlformats.org/officeDocument/2006/relationships/image" Target="../media/image64.png"/><Relationship Id="rId5" Type="http://schemas.openxmlformats.org/officeDocument/2006/relationships/image" Target="../media/image58.jpeg"/><Relationship Id="rId10" Type="http://schemas.openxmlformats.org/officeDocument/2006/relationships/image" Target="../media/image63.png"/><Relationship Id="rId4" Type="http://schemas.openxmlformats.org/officeDocument/2006/relationships/image" Target="../media/image22.jpg"/><Relationship Id="rId9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775653"/>
            <a:ext cx="12192000" cy="1306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8800" b="1" dirty="0">
                <a:latin typeface="+mn-lt"/>
              </a:rPr>
              <a:t>Style </a:t>
            </a:r>
            <a:r>
              <a:rPr lang="en-US" altLang="zh-TW" sz="8800" b="1" dirty="0" smtClean="0">
                <a:latin typeface="+mn-lt"/>
              </a:rPr>
              <a:t>Transfer</a:t>
            </a:r>
            <a:endParaRPr lang="en-US" altLang="zh-TW" sz="8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3811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9122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Introduction of Style Transfer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18956"/>
            <a:ext cx="10515600" cy="13336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Style Transfer is a technique that uses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 (CNN)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to 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extract</a:t>
            </a:r>
            <a:r>
              <a:rPr lang="zh-TW" altLang="en-US" dirty="0" smtClean="0"/>
              <a:t> </a:t>
            </a:r>
            <a:r>
              <a:rPr lang="zh-TW" altLang="en-US" dirty="0"/>
              <a:t>the content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Content Image </a:t>
            </a:r>
            <a:r>
              <a:rPr lang="zh-TW" altLang="en-US" dirty="0"/>
              <a:t>and the style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Style Image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and blend it into another image.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6" y="4261956"/>
            <a:ext cx="1546554" cy="23026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8" y="2854119"/>
            <a:ext cx="1654750" cy="11110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55" y="2923272"/>
            <a:ext cx="2095500" cy="312420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2713933" y="3443001"/>
            <a:ext cx="8578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2713934" y="5432522"/>
            <a:ext cx="8578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3781520" y="2923272"/>
            <a:ext cx="1913641" cy="3351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CNN</a:t>
            </a:r>
            <a:endParaRPr lang="zh-TW" altLang="en-US" sz="4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904906" y="3493284"/>
            <a:ext cx="8578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5904907" y="5519614"/>
            <a:ext cx="8578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6927161" y="2891979"/>
            <a:ext cx="1682923" cy="12026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Style</a:t>
            </a:r>
          </a:p>
          <a:p>
            <a:pPr algn="ctr"/>
            <a:r>
              <a:rPr lang="en-US" altLang="zh-TW" sz="2400" dirty="0"/>
              <a:t>Feature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6927162" y="4918309"/>
            <a:ext cx="1682923" cy="12026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Content</a:t>
            </a:r>
          </a:p>
          <a:p>
            <a:pPr algn="ctr"/>
            <a:r>
              <a:rPr lang="en-US" altLang="zh-TW" sz="2400" dirty="0"/>
              <a:t>Feature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8667839" y="3421079"/>
            <a:ext cx="863783" cy="7299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8667839" y="5078285"/>
            <a:ext cx="858200" cy="4413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975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6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525351" y="447949"/>
            <a:ext cx="820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7" y="1065145"/>
            <a:ext cx="1248809" cy="157872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15" y="2285539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36" y="2285539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657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41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88" y="4350153"/>
            <a:ext cx="1980000" cy="198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36" y="4350153"/>
            <a:ext cx="1980000" cy="198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4" name="矩形 2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915543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7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525351" y="447949"/>
            <a:ext cx="808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0" name="Picture 2" descr="https://i.pinimg.com/originals/82/34/5d/82345d821545801d81fe4335d06452b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87" y="1068132"/>
            <a:ext cx="1512719" cy="1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28" y="228553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11" y="2285539"/>
            <a:ext cx="1944000" cy="1944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36" y="4350153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88" y="4350153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41" y="4350153"/>
            <a:ext cx="1980000" cy="198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4" name="矩形 2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9315617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8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525351" y="447949"/>
            <a:ext cx="820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00" y="1024467"/>
            <a:ext cx="1322480" cy="164869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94" y="2285539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11" y="2285539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28" y="2285539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72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50" y="4350153"/>
            <a:ext cx="1980000" cy="198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28" y="4350153"/>
            <a:ext cx="1980000" cy="198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1" name="矩形 20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2" name="矩形 21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3" name="矩形 22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321577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9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525351" y="447949"/>
            <a:ext cx="846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6" y="1036475"/>
            <a:ext cx="1442503" cy="1839191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51" y="2285539"/>
            <a:ext cx="1944000" cy="1944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49" y="2285539"/>
            <a:ext cx="1944000" cy="1944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47" y="2285539"/>
            <a:ext cx="1944000" cy="1944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72" y="4350153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50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28" y="4350153"/>
            <a:ext cx="1980000" cy="198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1" name="矩形 20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2" name="矩形 21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3" name="矩形 22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653223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10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72" y="4350153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50" y="4350153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28" y="4350153"/>
            <a:ext cx="1980000" cy="19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161"/>
            <a:ext cx="1929694" cy="108304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72" y="2285539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30" y="2285539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88" y="228553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1" name="矩形 20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2" name="矩形 21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3" name="矩形 22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7901844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11</a:t>
            </a: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947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9" y="1054769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3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1" y="2282241"/>
            <a:ext cx="1944000" cy="1944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23" y="4350153"/>
            <a:ext cx="1980000" cy="1980000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51" y="4350153"/>
            <a:ext cx="1980000" cy="1980000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79" y="4350153"/>
            <a:ext cx="1980000" cy="1980000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608" y="4350153"/>
            <a:ext cx="1980000" cy="198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4" name="矩形 2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831274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12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48" y="2302187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14" y="2302187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80" y="2302187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302187"/>
            <a:ext cx="1944000" cy="1944000"/>
          </a:xfrm>
          <a:prstGeom prst="rect">
            <a:avLst/>
          </a:prstGeom>
        </p:spPr>
      </p:pic>
      <p:pic>
        <p:nvPicPr>
          <p:cNvPr id="51" name="Picture 2" descr="https://i.imgur.com/wnUXRW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48" y="4364657"/>
            <a:ext cx="1980000" cy="198000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31" y="4364657"/>
            <a:ext cx="1980000" cy="1980000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4" y="4364657"/>
            <a:ext cx="1980000" cy="1980000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996" y="4364657"/>
            <a:ext cx="1980000" cy="198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3" name="矩形 22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4" name="矩形 23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5" name="矩形 24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7" name="矩形 26"/>
          <p:cNvSpPr/>
          <p:nvPr/>
        </p:nvSpPr>
        <p:spPr>
          <a:xfrm>
            <a:off x="525351" y="447949"/>
            <a:ext cx="947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2" name="Picture 2" descr="https://i.imgur.com/TkRdLDI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9" y="1054769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088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13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0" y="2299711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52" y="2299711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474" y="229971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996" y="2299711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23" y="4364657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07" y="4364657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91" y="4364657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474" y="4364657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5" name="矩形 24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7" name="矩形 26"/>
          <p:cNvSpPr/>
          <p:nvPr/>
        </p:nvSpPr>
        <p:spPr>
          <a:xfrm>
            <a:off x="525351" y="447949"/>
            <a:ext cx="947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8" name="Picture 2" descr="https://i.imgur.com/TkRdLDI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9" y="1054769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242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14</a:t>
            </a: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23" y="4350153"/>
            <a:ext cx="1980000" cy="198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97" y="4350153"/>
            <a:ext cx="1980000" cy="198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71" y="4350153"/>
            <a:ext cx="1980000" cy="198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50153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2282241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2" y="2282241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4" name="矩形 2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0" name="矩形 29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4" y="1024814"/>
            <a:ext cx="1185517" cy="14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53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15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51" name="Picture 2" descr="https://i.imgur.com/wnUXRW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99711"/>
            <a:ext cx="1944000" cy="1944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32" y="2299711"/>
            <a:ext cx="1944000" cy="1944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8" y="2299711"/>
            <a:ext cx="1944000" cy="19440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04" y="2299711"/>
            <a:ext cx="1944000" cy="1944000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48" y="4364657"/>
            <a:ext cx="1980000" cy="1980000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14" y="4364657"/>
            <a:ext cx="1980000" cy="1980000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80" y="4364657"/>
            <a:ext cx="1980000" cy="1980000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64657"/>
            <a:ext cx="1980000" cy="198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3" name="矩形 22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4" name="矩形 23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5" name="矩形 24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7" name="矩形 26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4" y="1024814"/>
            <a:ext cx="1185517" cy="14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5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245438" y="763572"/>
            <a:ext cx="11682952" cy="39603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200" b="1" dirty="0">
                <a:latin typeface="+mn-lt"/>
              </a:rPr>
              <a:t>Perceptual Losses for Real-Time Style Transfer and </a:t>
            </a:r>
            <a:r>
              <a:rPr lang="en-US" altLang="zh-TW" sz="6200" b="1" dirty="0" smtClean="0">
                <a:latin typeface="+mn-lt"/>
              </a:rPr>
              <a:t>Super-Resolution</a:t>
            </a:r>
          </a:p>
          <a:p>
            <a:pPr algn="ctr"/>
            <a:r>
              <a:rPr lang="en-US" altLang="zh-TW" sz="6000" b="1" dirty="0" smtClean="0">
                <a:latin typeface="+mn-lt"/>
              </a:rPr>
              <a:t> </a:t>
            </a:r>
            <a:r>
              <a:rPr lang="en-US" altLang="zh-TW" sz="4000" dirty="0">
                <a:latin typeface="+mn-lt"/>
              </a:rPr>
              <a:t>Justin Johnson, Alexandre </a:t>
            </a:r>
            <a:r>
              <a:rPr lang="en-US" altLang="zh-TW" sz="4000" dirty="0" err="1">
                <a:latin typeface="+mn-lt"/>
              </a:rPr>
              <a:t>Alahi</a:t>
            </a:r>
            <a:r>
              <a:rPr lang="en-US" altLang="zh-TW" sz="4000" dirty="0">
                <a:latin typeface="+mn-lt"/>
              </a:rPr>
              <a:t>, </a:t>
            </a:r>
            <a:r>
              <a:rPr lang="en-US" altLang="zh-TW" sz="40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Fei-Fei</a:t>
            </a:r>
            <a:r>
              <a:rPr lang="en-US" altLang="zh-TW" sz="40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Li</a:t>
            </a:r>
            <a:endParaRPr lang="zh-TW" altLang="en-US" sz="4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3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16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0" y="2300998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45" y="2300998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60" y="2300998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474" y="2300998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23" y="4364657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02" y="4364657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81" y="4364657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460" y="4364657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5" name="矩形 24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1" name="矩形 30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4" y="1024814"/>
            <a:ext cx="1185517" cy="14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394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17</a:t>
            </a: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93" y="1031542"/>
            <a:ext cx="1206314" cy="163454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2" y="228224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2282241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50153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4350153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50153"/>
            <a:ext cx="1980000" cy="198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1" name="矩形 20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2" name="矩形 21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3" name="矩形 22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9134918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112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18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1" name="Picture 2" descr="https://i.imgur.com/wnUXRW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2282241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2" y="2282241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60566"/>
            <a:ext cx="1980000" cy="198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4360566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4360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60566"/>
            <a:ext cx="1980000" cy="1980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3" name="矩形 22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4" name="矩形 23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5" name="矩形 24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0" name="矩形 29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93" y="1031542"/>
            <a:ext cx="1206314" cy="16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259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113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19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27" y="2282241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67" y="228224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07" y="228224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27" y="4360566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67" y="4360566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07" y="4360566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60566"/>
            <a:ext cx="1980000" cy="198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1" name="矩形 20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4" name="矩形 23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5" name="矩形 24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7" name="矩形 26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93" y="1031542"/>
            <a:ext cx="1206314" cy="16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92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114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20</a:t>
            </a: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3" y="1041106"/>
            <a:ext cx="1313730" cy="131373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17" y="2282241"/>
            <a:ext cx="1944000" cy="194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60" y="2282241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03" y="2282241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4350153"/>
            <a:ext cx="1980000" cy="1980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4350153"/>
            <a:ext cx="1980000" cy="1980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50153"/>
            <a:ext cx="1980000" cy="198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4" name="矩形 2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9335108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115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21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2" name="Picture 2" descr="https://i.imgur.com/wnUXRW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60566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88" y="4360566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54" y="4360566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621" y="4360566"/>
            <a:ext cx="1980000" cy="198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44" y="228641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78" y="2286411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12" y="228641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6411"/>
            <a:ext cx="1944000" cy="1944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4" name="矩形 23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5" name="矩形 24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7" name="矩形 26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8" name="矩形 27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3" y="1041106"/>
            <a:ext cx="1313730" cy="13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67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116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22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2286410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2286410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2286410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6410"/>
            <a:ext cx="1944000" cy="1944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37" y="4360566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13" y="4360566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9" y="4360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265" y="4360566"/>
            <a:ext cx="1980000" cy="198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5" name="矩形 24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30" name="矩形 29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1" name="矩形 30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3" y="1041106"/>
            <a:ext cx="1313730" cy="13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05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117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23</a:t>
            </a: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858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1" name="Picture 2" descr="https://www.easypeasyandfun.com/wp-content/uploads/2018/06/Acrylic-Painting-for-Beginn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3" y="1004272"/>
            <a:ext cx="1313730" cy="16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22" y="4360566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57" y="4360566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092" y="4360566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27" y="4360566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092" y="2285539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22" y="2285539"/>
            <a:ext cx="1944000" cy="1944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51" y="2285539"/>
            <a:ext cx="1944000" cy="1944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2285539"/>
            <a:ext cx="1944000" cy="1944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3" name="矩形 22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4" name="矩形 23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7" name="矩形 26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0838679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118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24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2" name="Picture 2" descr="https://i.imgur.com/wnUXRW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22" y="4360566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48" y="4360566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74" y="4360566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000" y="4360566"/>
            <a:ext cx="1980000" cy="198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6410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2286410"/>
            <a:ext cx="1944000" cy="1944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2286410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2286410"/>
            <a:ext cx="1944000" cy="1944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4" name="矩形 23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5" name="矩形 24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7" name="矩形 26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8" name="矩形 27"/>
          <p:cNvSpPr/>
          <p:nvPr/>
        </p:nvSpPr>
        <p:spPr>
          <a:xfrm>
            <a:off x="525351" y="447949"/>
            <a:ext cx="858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9" name="Picture 2" descr="https://www.easypeasyandfun.com/wp-content/uploads/2018/06/Acrylic-Painting-for-Beginners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3" y="1004272"/>
            <a:ext cx="1313730" cy="16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5365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119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25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37" y="4360566"/>
            <a:ext cx="1980000" cy="198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38" y="4360566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39" y="4360566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40" y="4360566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38" y="2286410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70" y="2286410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71" y="2286410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9" y="2286410"/>
            <a:ext cx="1944000" cy="1944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7" name="矩形 26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8" name="矩形 27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9" name="矩形 28"/>
          <p:cNvSpPr/>
          <p:nvPr/>
        </p:nvSpPr>
        <p:spPr>
          <a:xfrm>
            <a:off x="525351" y="447949"/>
            <a:ext cx="858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7" name="Picture 2" descr="https://www.easypeasyandfun.com/wp-content/uploads/2018/06/Acrylic-Painting-for-Beginners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3" y="1004272"/>
            <a:ext cx="1313730" cy="16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684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951" y="586764"/>
            <a:ext cx="11664098" cy="1325562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Perceptual Losses for Real-Time Style Transfer and Super-Resolution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3951" y="2408331"/>
            <a:ext cx="11318450" cy="32854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Paper</a:t>
            </a:r>
          </a:p>
          <a:p>
            <a:pPr marL="0" indent="0">
              <a:buNone/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arxiv.org/pdf/1603.08155.pdf</a:t>
            </a:r>
            <a:endParaRPr lang="en-US" altLang="zh-TW" dirty="0" smtClean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github.com/pytorch/examples/tree/master/fast_neural_style</a:t>
            </a:r>
            <a:endParaRPr lang="en-US" altLang="zh-TW" dirty="0" smtClean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81604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120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26</a:t>
            </a: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7" y="1024621"/>
            <a:ext cx="1248809" cy="1578724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03" y="2279883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48" y="2279883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93" y="2279883"/>
            <a:ext cx="1944000" cy="1944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8" y="2279883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03" y="4382101"/>
            <a:ext cx="1980000" cy="1980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2" y="4382101"/>
            <a:ext cx="1980000" cy="1980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81" y="4382101"/>
            <a:ext cx="1980000" cy="1980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69" y="4382101"/>
            <a:ext cx="1980000" cy="198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4" name="矩形 2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9526052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121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27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2" name="Picture 2" descr="https://i.imgur.com/wnUXRW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29" y="2286410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99" y="2286410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69" y="2286410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8" y="2286410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502" y="4360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47" y="4360566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92" y="4360566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38" y="4360566"/>
            <a:ext cx="1980000" cy="1980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4" name="矩形 23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5" name="矩形 24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7" name="矩形 26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8" name="矩形 27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7" y="1024621"/>
            <a:ext cx="1248809" cy="15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0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122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28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03" y="2286410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48" y="2286410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93" y="2286410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8" y="2286410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48" y="4360566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65" y="4360566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82" y="4360566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000" y="4360566"/>
            <a:ext cx="1980000" cy="198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5" name="矩形 24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30" name="矩形 29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1" name="矩形 30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7" y="1024621"/>
            <a:ext cx="1248809" cy="15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460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77764" y="140815"/>
            <a:ext cx="4645072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References</a:t>
            </a:r>
            <a:endParaRPr lang="zh-TW" altLang="en-US" sz="4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123</a:t>
            </a:fld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350500"/>
            <a:ext cx="122539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https://arxiv.org/pdf/1603.08155.pdf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https://upload.wikimedia.org/wikipedia/zh/3/34/Lenna.jpg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http://1.bp.blogspot.com/-qjEiZMIFSPM/Uq09aPXKLPI/AAAAAAAAALw/CNom8SFrINQ/s1600/avril_lavigne_goodbye_lullaby-wallpaper-3554x1999.jpg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https://cdn.pixabay.com/photo/2014/02/17/10/20/statue-of-liberty-267948__480.jpg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https://paulryan.com.au/wp-content/uploads/2015/01/high-resolution-wallpapers-25.jpg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https://www.easypeasyandfun.com/wp-content/uploads/2018/06/Acrylic-Painting-for-Beginners.jpg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https://www.greenorc.com/2019/12/easy-acrylic-abstract-painting-ideas/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https://www.istockphoto.com/vector/abstract-marble-swirls-background-gm1153304885-313186472</a:t>
            </a:r>
          </a:p>
        </p:txBody>
      </p:sp>
    </p:spTree>
    <p:extLst>
      <p:ext uri="{BB962C8B-B14F-4D97-AF65-F5344CB8AC3E}">
        <p14:creationId xmlns:p14="http://schemas.microsoft.com/office/powerpoint/2010/main" val="29030675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3009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/>
              <a:t>Thanks for Listening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366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930" y="1844293"/>
            <a:ext cx="3209266" cy="32092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125" y="1844293"/>
            <a:ext cx="3201571" cy="320926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45928" y="1302384"/>
            <a:ext cx="196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Per-pixel Loss</a:t>
            </a:r>
          </a:p>
        </p:txBody>
      </p:sp>
      <p:sp>
        <p:nvSpPr>
          <p:cNvPr id="7" name="矩形 6"/>
          <p:cNvSpPr/>
          <p:nvPr/>
        </p:nvSpPr>
        <p:spPr>
          <a:xfrm>
            <a:off x="4919547" y="5133803"/>
            <a:ext cx="2090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/>
              <a:t>Gatys</a:t>
            </a:r>
            <a:r>
              <a:rPr lang="en-US" altLang="zh-TW" sz="2000" dirty="0"/>
              <a:t> et al. (2015)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19" y="4470830"/>
            <a:ext cx="2550477" cy="21215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27" y="1587465"/>
            <a:ext cx="2201149" cy="220114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929251" y="1306340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Perceptual Loss 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9118635" y="5133803"/>
            <a:ext cx="1831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/>
              <a:t>Fei-Fei</a:t>
            </a:r>
            <a:r>
              <a:rPr lang="en-US" altLang="zh-TW" sz="2000" dirty="0"/>
              <a:t> Li (2016)</a:t>
            </a:r>
            <a:endParaRPr lang="zh-TW" altLang="en-US" sz="2000" dirty="0"/>
          </a:p>
        </p:txBody>
      </p:sp>
      <p:sp>
        <p:nvSpPr>
          <p:cNvPr id="29" name="矩形 28"/>
          <p:cNvSpPr/>
          <p:nvPr/>
        </p:nvSpPr>
        <p:spPr>
          <a:xfrm>
            <a:off x="1175756" y="1199884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Content</a:t>
            </a:r>
          </a:p>
        </p:txBody>
      </p:sp>
      <p:sp>
        <p:nvSpPr>
          <p:cNvPr id="30" name="矩形 29"/>
          <p:cNvSpPr/>
          <p:nvPr/>
        </p:nvSpPr>
        <p:spPr>
          <a:xfrm>
            <a:off x="1397697" y="4009165"/>
            <a:ext cx="816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Style</a:t>
            </a:r>
          </a:p>
        </p:txBody>
      </p:sp>
      <p:sp>
        <p:nvSpPr>
          <p:cNvPr id="14" name="矩形 13"/>
          <p:cNvSpPr/>
          <p:nvPr/>
        </p:nvSpPr>
        <p:spPr>
          <a:xfrm>
            <a:off x="179110" y="89335"/>
            <a:ext cx="37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Perceptual Loss</a:t>
            </a:r>
            <a:endParaRPr lang="en-US" altLang="zh-TW" sz="4400" dirty="0"/>
          </a:p>
        </p:txBody>
      </p:sp>
      <p:sp>
        <p:nvSpPr>
          <p:cNvPr id="17" name="矩形 16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Source: https://arxiv.org/pdf/1603.08155.pdf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24903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930" y="1844293"/>
            <a:ext cx="3209266" cy="32092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125" y="1844293"/>
            <a:ext cx="3201571" cy="320926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45928" y="1302384"/>
            <a:ext cx="196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Per-pixel Loss</a:t>
            </a:r>
          </a:p>
        </p:txBody>
      </p:sp>
      <p:sp>
        <p:nvSpPr>
          <p:cNvPr id="7" name="矩形 6"/>
          <p:cNvSpPr/>
          <p:nvPr/>
        </p:nvSpPr>
        <p:spPr>
          <a:xfrm>
            <a:off x="4919547" y="5133803"/>
            <a:ext cx="2090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/>
              <a:t>Gatys</a:t>
            </a:r>
            <a:r>
              <a:rPr lang="en-US" altLang="zh-TW" sz="2000" dirty="0"/>
              <a:t> et al. (2015)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19" y="4470830"/>
            <a:ext cx="2550477" cy="21215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27" y="1587465"/>
            <a:ext cx="2201149" cy="220114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929251" y="1306340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Perceptual Loss 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9118635" y="5133803"/>
            <a:ext cx="1831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/>
              <a:t>Fei-Fei</a:t>
            </a:r>
            <a:r>
              <a:rPr lang="en-US" altLang="zh-TW" sz="2000" dirty="0"/>
              <a:t> Li (2016)</a:t>
            </a:r>
            <a:endParaRPr lang="zh-TW" altLang="en-US" sz="2000" dirty="0"/>
          </a:p>
        </p:txBody>
      </p:sp>
      <p:sp>
        <p:nvSpPr>
          <p:cNvPr id="29" name="矩形 28"/>
          <p:cNvSpPr/>
          <p:nvPr/>
        </p:nvSpPr>
        <p:spPr>
          <a:xfrm>
            <a:off x="1175756" y="1199884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Content</a:t>
            </a:r>
          </a:p>
        </p:txBody>
      </p:sp>
      <p:sp>
        <p:nvSpPr>
          <p:cNvPr id="30" name="矩形 29"/>
          <p:cNvSpPr/>
          <p:nvPr/>
        </p:nvSpPr>
        <p:spPr>
          <a:xfrm>
            <a:off x="1397697" y="4009165"/>
            <a:ext cx="816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Style</a:t>
            </a:r>
          </a:p>
        </p:txBody>
      </p:sp>
      <p:sp>
        <p:nvSpPr>
          <p:cNvPr id="14" name="矩形 13"/>
          <p:cNvSpPr/>
          <p:nvPr/>
        </p:nvSpPr>
        <p:spPr>
          <a:xfrm>
            <a:off x="179110" y="89335"/>
            <a:ext cx="37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smtClean="0"/>
              <a:t>Perceptual Loss</a:t>
            </a:r>
            <a:endParaRPr lang="en-US" altLang="zh-TW" sz="4400" dirty="0"/>
          </a:p>
        </p:txBody>
      </p:sp>
      <p:sp>
        <p:nvSpPr>
          <p:cNvPr id="17" name="矩形 16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Source: https://arxiv.org/pdf/1603.08155.pdf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8835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37" y="1020635"/>
            <a:ext cx="8593197" cy="22774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480" y="3563561"/>
            <a:ext cx="8068310" cy="27211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6800" y="1743844"/>
            <a:ext cx="12616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Content </a:t>
            </a:r>
          </a:p>
          <a:p>
            <a:pPr algn="ctr"/>
            <a:r>
              <a:rPr lang="en-US" altLang="zh-TW" sz="2400" dirty="0"/>
              <a:t>Features</a:t>
            </a:r>
          </a:p>
        </p:txBody>
      </p:sp>
      <p:sp>
        <p:nvSpPr>
          <p:cNvPr id="8" name="矩形 7"/>
          <p:cNvSpPr/>
          <p:nvPr/>
        </p:nvSpPr>
        <p:spPr>
          <a:xfrm>
            <a:off x="586800" y="4740366"/>
            <a:ext cx="12616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Style</a:t>
            </a:r>
          </a:p>
          <a:p>
            <a:pPr algn="ctr"/>
            <a:r>
              <a:rPr lang="en-US" altLang="zh-TW" sz="2400" dirty="0"/>
              <a:t>Features</a:t>
            </a:r>
          </a:p>
        </p:txBody>
      </p:sp>
      <p:sp>
        <p:nvSpPr>
          <p:cNvPr id="4" name="矩形 3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Source: https://arxiv.org/pdf/1603.08155.pdf</a:t>
            </a:r>
          </a:p>
        </p:txBody>
      </p:sp>
      <p:sp>
        <p:nvSpPr>
          <p:cNvPr id="10" name="矩形 9"/>
          <p:cNvSpPr/>
          <p:nvPr/>
        </p:nvSpPr>
        <p:spPr>
          <a:xfrm>
            <a:off x="179110" y="89335"/>
            <a:ext cx="57133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Perceptual Loss (Cont'd)</a:t>
            </a:r>
          </a:p>
        </p:txBody>
      </p:sp>
    </p:spTree>
    <p:extLst>
      <p:ext uri="{BB962C8B-B14F-4D97-AF65-F5344CB8AC3E}">
        <p14:creationId xmlns:p14="http://schemas.microsoft.com/office/powerpoint/2010/main" val="420535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3" y="1411353"/>
            <a:ext cx="11879333" cy="40867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8053" y="46922"/>
            <a:ext cx="46400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Model Architecture</a:t>
            </a:r>
          </a:p>
        </p:txBody>
      </p:sp>
      <p:sp>
        <p:nvSpPr>
          <p:cNvPr id="5" name="矩形 4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Source: https://arxiv.org/pdf/1603.08155.pdf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112950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2446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/>
              <a:t>Build Environment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1564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9159" y="74123"/>
            <a:ext cx="9331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Clone Files From The </a:t>
            </a:r>
            <a:r>
              <a:rPr lang="en-US" altLang="zh-TW" sz="4400" dirty="0" err="1"/>
              <a:t>Github</a:t>
            </a:r>
            <a:r>
              <a:rPr lang="en-US" altLang="zh-TW" sz="4400" dirty="0"/>
              <a:t> Repository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078291"/>
              </p:ext>
            </p:extLst>
          </p:nvPr>
        </p:nvGraphicFramePr>
        <p:xfrm>
          <a:off x="0" y="2234321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95757">
                <a:tc>
                  <a:txBody>
                    <a:bodyPr/>
                    <a:lstStyle/>
                    <a:p>
                      <a:r>
                        <a:rPr lang="en-US" altLang="zh-TW" sz="28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git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clone https://github.com/pytorch/examples.git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247515"/>
            <a:ext cx="3481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Python Version: 3.7.11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69238"/>
              </p:ext>
            </p:extLst>
          </p:nvPr>
        </p:nvGraphicFramePr>
        <p:xfrm>
          <a:off x="0" y="3771121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cd examples\</a:t>
                      </a:r>
                      <a:r>
                        <a:rPr lang="en-US" altLang="zh-TW" sz="28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fast_neural_style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3134327"/>
            <a:ext cx="728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Change directory to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examples\</a:t>
            </a:r>
            <a:r>
              <a:rPr lang="en-US" altLang="zh-TW" sz="2800" dirty="0" err="1">
                <a:solidFill>
                  <a:schemeClr val="accent1">
                    <a:lumMod val="75000"/>
                  </a:schemeClr>
                </a:solidFill>
              </a:rPr>
              <a:t>fast_neural_style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\</a:t>
            </a:r>
            <a:endParaRPr lang="en-US" altLang="zh-TW" sz="3200" i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635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9" y="72534"/>
            <a:ext cx="50251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Install Requirements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138449"/>
              </p:ext>
            </p:extLst>
          </p:nvPr>
        </p:nvGraphicFramePr>
        <p:xfrm>
          <a:off x="0" y="1425079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779101" y="2387843"/>
            <a:ext cx="263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requirements.txt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45546"/>
              </p:ext>
            </p:extLst>
          </p:nvPr>
        </p:nvGraphicFramePr>
        <p:xfrm>
          <a:off x="595460" y="2911063"/>
          <a:ext cx="1100108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108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753688">
                <a:tc>
                  <a:txBody>
                    <a:bodyPr/>
                    <a:lstStyle/>
                    <a:p>
                      <a:r>
                        <a:rPr lang="en-US" altLang="zh-TW" sz="2800" b="0" dirty="0" err="1">
                          <a:latin typeface="+mj-lt"/>
                          <a:cs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2800" b="0" dirty="0">
                          <a:latin typeface="+mj-lt"/>
                          <a:cs typeface="Courier New" panose="02070309020205020404" pitchFamily="49" charset="0"/>
                        </a:rPr>
                        <a:t> @ https://download.pytorch.org/whl/cu102/torchvision-0.10.0%2Bcu102-cp37-cp37m-linux_x86_64.whl </a:t>
                      </a:r>
                      <a:br>
                        <a:rPr lang="en-US" altLang="zh-TW" sz="2800" b="0" dirty="0"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2800" b="0" dirty="0"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800" b="0" dirty="0" err="1">
                          <a:latin typeface="+mj-lt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en-US" altLang="zh-TW" sz="2800" b="0" dirty="0">
                          <a:latin typeface="+mj-lt"/>
                          <a:cs typeface="Courier New" panose="02070309020205020404" pitchFamily="49" charset="0"/>
                        </a:rPr>
                        <a:t> @ file:///tensorflow-2.5.0-cp37-cp37m-linux_x86_64.whl</a:t>
                      </a:r>
                    </a:p>
                    <a:p>
                      <a:r>
                        <a:rPr lang="en-US" altLang="zh-TW" sz="2800" b="0" dirty="0" err="1"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800" b="0" dirty="0"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800" b="0" dirty="0" err="1"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800" b="0" dirty="0"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800" b="0" dirty="0" err="1"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800" b="0" dirty="0"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800" b="0" dirty="0" err="1"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800" b="0" dirty="0"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  <a:endParaRPr lang="en-US" altLang="zh-TW" sz="2800" b="0" kern="1200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93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2A4CC9-C32F-45CB-8915-AB82778F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371B6F-34C1-4235-AB7E-768E6EF9B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7"/>
            <a:ext cx="10515600" cy="457404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Convolutional </a:t>
            </a:r>
            <a:r>
              <a:rPr lang="en-US" altLang="zh-TW" sz="400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Neural </a:t>
            </a:r>
            <a:r>
              <a:rPr lang="en-US" altLang="zh-TW" sz="40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Network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CNN for Style Transfer</a:t>
            </a:r>
            <a:endParaRPr lang="en-US" altLang="zh-TW" sz="400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latin typeface="+mj-lt"/>
              </a:rPr>
              <a:t>Fei-Fei Li’s </a:t>
            </a:r>
            <a:r>
              <a:rPr lang="en-US" altLang="zh-TW" sz="400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Style Transfer</a:t>
            </a:r>
            <a:r>
              <a:rPr lang="en-US" altLang="zh-TW" sz="4000" dirty="0">
                <a:latin typeface="+mj-lt"/>
              </a:rPr>
              <a:t> Model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Ours Style Transfer Model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Comparisons</a:t>
            </a:r>
          </a:p>
          <a:p>
            <a:pPr>
              <a:lnSpc>
                <a:spcPct val="120000"/>
              </a:lnSpc>
            </a:pPr>
            <a:endParaRPr lang="zh-TW" altLang="en-US" sz="4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52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975" y="93444"/>
            <a:ext cx="5487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Preprocessing Datasets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59005"/>
              </p:ext>
            </p:extLst>
          </p:nvPr>
        </p:nvGraphicFramePr>
        <p:xfrm>
          <a:off x="0" y="207422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md dataset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985728"/>
              </p:ext>
            </p:extLst>
          </p:nvPr>
        </p:nvGraphicFramePr>
        <p:xfrm>
          <a:off x="0" y="4553952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unzip 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train2014.zip –d dataset\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1600469"/>
            <a:ext cx="3301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  <a:r>
              <a:rPr lang="en-US" altLang="zh-TW" sz="2800" dirty="0">
                <a:solidFill>
                  <a:srgbClr val="202124"/>
                </a:solidFill>
              </a:rPr>
              <a:t> folder.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821990"/>
              </p:ext>
            </p:extLst>
          </p:nvPr>
        </p:nvGraphicFramePr>
        <p:xfrm>
          <a:off x="0" y="3329972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 -O http://images.cocodataset.org/zips/train2014.zip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2878579"/>
            <a:ext cx="8391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Download dataset. (</a:t>
            </a:r>
            <a:r>
              <a:rPr lang="en-US" altLang="zh-TW" sz="2800" dirty="0"/>
              <a:t>COCO 2014 Training images dataset</a:t>
            </a:r>
            <a:r>
              <a:rPr lang="en-US" altLang="zh-TW" sz="2800" dirty="0">
                <a:solidFill>
                  <a:srgbClr val="202124"/>
                </a:solidFill>
              </a:rPr>
              <a:t>)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084074"/>
            <a:ext cx="2180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Unzip dataset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3141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975" y="74518"/>
            <a:ext cx="3961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Train the Model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779512"/>
              </p:ext>
            </p:extLst>
          </p:nvPr>
        </p:nvGraphicFramePr>
        <p:xfrm>
          <a:off x="0" y="1183796"/>
          <a:ext cx="12192000" cy="210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python3 neural_style/neural_style.py train --dataset </a:t>
                      </a:r>
                      <a:r>
                        <a:rPr lang="en-US" altLang="zh-TW" sz="165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/path/to/train-dataset</a:t>
                      </a:r>
                      <a:r>
                        <a:rPr lang="en-US" altLang="zh-TW" sz="165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5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--style-image </a:t>
                      </a:r>
                      <a:r>
                        <a:rPr lang="en-US" altLang="zh-TW" sz="165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/path/to/style/image</a:t>
                      </a:r>
                      <a:r>
                        <a:rPr lang="en-US" altLang="zh-TW" sz="165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--save-model-</a:t>
                      </a:r>
                      <a:r>
                        <a:rPr lang="en-US" altLang="zh-TW" sz="165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5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5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5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--checkpoint-model-</a:t>
                      </a:r>
                      <a:r>
                        <a:rPr lang="en-US" altLang="zh-TW" sz="165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5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5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5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altLang="zh-TW" sz="165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5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--checkpoint-interval 500 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5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--content-weight 10e4 \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5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--epochs 2 \</a:t>
                      </a:r>
                    </a:p>
                    <a:p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--</a:t>
                      </a:r>
                      <a:r>
                        <a:rPr lang="en-US" altLang="zh-TW" sz="165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</a:t>
                      </a:r>
                      <a:endParaRPr lang="en-US" altLang="zh-TW" sz="165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3467507"/>
            <a:ext cx="1219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DE51D4"/>
                </a:solidFill>
              </a:rPr>
              <a:t>--dataset: </a:t>
            </a:r>
            <a:r>
              <a:rPr lang="en-US" altLang="zh-TW" sz="2200" dirty="0"/>
              <a:t>Path to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DE51D4"/>
                </a:solidFill>
              </a:rPr>
              <a:t>--style-image: </a:t>
            </a:r>
            <a:r>
              <a:rPr lang="en-US" altLang="zh-TW" sz="2200" dirty="0"/>
              <a:t>Path to style-image.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DE51D4"/>
                </a:solidFill>
              </a:rPr>
              <a:t>--save-model-</a:t>
            </a:r>
            <a:r>
              <a:rPr lang="en-US" altLang="zh-TW" sz="2200" dirty="0" err="1">
                <a:solidFill>
                  <a:srgbClr val="DE51D4"/>
                </a:solidFill>
              </a:rPr>
              <a:t>dir</a:t>
            </a:r>
            <a:r>
              <a:rPr lang="en-US" altLang="zh-TW" sz="2200" dirty="0">
                <a:solidFill>
                  <a:srgbClr val="DE51D4"/>
                </a:solidFill>
              </a:rPr>
              <a:t>: </a:t>
            </a:r>
            <a:r>
              <a:rPr lang="en-US" altLang="zh-TW" sz="2200" dirty="0"/>
              <a:t>Path to save the trained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DE51D4"/>
                </a:solidFill>
              </a:rPr>
              <a:t>--checkpoint-model-</a:t>
            </a:r>
            <a:r>
              <a:rPr lang="en-US" altLang="zh-TW" sz="2200" dirty="0" err="1">
                <a:solidFill>
                  <a:srgbClr val="DE51D4"/>
                </a:solidFill>
              </a:rPr>
              <a:t>dir</a:t>
            </a:r>
            <a:r>
              <a:rPr lang="en-US" altLang="zh-TW" sz="2200" dirty="0">
                <a:solidFill>
                  <a:srgbClr val="DE51D4"/>
                </a:solidFill>
              </a:rPr>
              <a:t>: </a:t>
            </a:r>
            <a:r>
              <a:rPr lang="en-US" altLang="zh-TW" sz="2200" dirty="0"/>
              <a:t>Path to save the checkpoints.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DE51D4"/>
                </a:solidFill>
              </a:rPr>
              <a:t>--checkpoint-interval: </a:t>
            </a:r>
            <a:r>
              <a:rPr lang="en-US" altLang="zh-TW" sz="2200" dirty="0"/>
              <a:t>Number of batches after which a checkpoint of the trained model will be created.</a:t>
            </a:r>
            <a:endParaRPr lang="en-US" altLang="zh-TW" sz="2200" dirty="0">
              <a:solidFill>
                <a:srgbClr val="DE51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DE51D4"/>
                </a:solidFill>
              </a:rPr>
              <a:t>--content-weight: </a:t>
            </a:r>
            <a:r>
              <a:rPr lang="en-US" altLang="zh-TW" sz="2200" dirty="0"/>
              <a:t>Weight for content-loss.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DE51D4"/>
                </a:solidFill>
              </a:rPr>
              <a:t>--epochs: </a:t>
            </a:r>
            <a:r>
              <a:rPr lang="en-US" altLang="zh-TW" sz="2200" dirty="0"/>
              <a:t>Number of training 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DE51D4"/>
                </a:solidFill>
              </a:rPr>
              <a:t>--</a:t>
            </a:r>
            <a:r>
              <a:rPr lang="en-US" altLang="zh-TW" sz="2200" dirty="0" err="1">
                <a:solidFill>
                  <a:srgbClr val="DE51D4"/>
                </a:solidFill>
              </a:rPr>
              <a:t>cuda</a:t>
            </a:r>
            <a:r>
              <a:rPr lang="en-US" altLang="zh-TW" sz="2200" dirty="0">
                <a:solidFill>
                  <a:srgbClr val="DE51D4"/>
                </a:solidFill>
              </a:rPr>
              <a:t>: </a:t>
            </a:r>
            <a:r>
              <a:rPr lang="en-US" altLang="zh-TW" sz="2200" dirty="0"/>
              <a:t>Set it to 1 for running on GPU, 0 for CPU.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8717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2" y="93372"/>
            <a:ext cx="47412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Evaluate the Model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2462"/>
              </p:ext>
            </p:extLst>
          </p:nvPr>
        </p:nvGraphicFramePr>
        <p:xfrm>
          <a:off x="0" y="1783177"/>
          <a:ext cx="12192000" cy="121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python3 neural_style/neural_style.py </a:t>
                      </a:r>
                      <a:r>
                        <a:rPr lang="en-US" altLang="zh-TW" sz="185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8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--content-image &lt;/path/to/content/image&gt; \</a:t>
                      </a:r>
                    </a:p>
                    <a:p>
                      <a:r>
                        <a:rPr lang="en-US" altLang="zh-TW" sz="18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--model &lt;/path/to/saved/model&gt; \</a:t>
                      </a:r>
                    </a:p>
                    <a:p>
                      <a:r>
                        <a:rPr lang="en-US" altLang="zh-TW" sz="18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--output-image &lt;/path/to/output/image&gt; \</a:t>
                      </a:r>
                    </a:p>
                    <a:p>
                      <a:r>
                        <a:rPr lang="en-US" altLang="zh-TW" sz="18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--</a:t>
                      </a:r>
                      <a:r>
                        <a:rPr lang="en-US" altLang="zh-TW" sz="185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85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</a:t>
                      </a:r>
                      <a:endParaRPr lang="en-US" altLang="zh-TW" sz="185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3467507"/>
            <a:ext cx="1219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DE51D4"/>
                </a:solidFill>
              </a:rPr>
              <a:t>--content-image: </a:t>
            </a:r>
            <a:r>
              <a:rPr lang="en-US" altLang="zh-TW" sz="2800" dirty="0"/>
              <a:t>Path to content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DE51D4"/>
                </a:solidFill>
              </a:rPr>
              <a:t>--model: </a:t>
            </a:r>
            <a:r>
              <a:rPr lang="en-US" altLang="zh-TW" sz="2800" dirty="0"/>
              <a:t>Saved models or checkpoints to be used for stylizing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DE51D4"/>
                </a:solidFill>
              </a:rPr>
              <a:t>--output-image: </a:t>
            </a:r>
            <a:r>
              <a:rPr lang="en-US" altLang="zh-TW" sz="2800" dirty="0"/>
              <a:t>Path for saving the output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DE51D4"/>
                </a:solidFill>
              </a:rPr>
              <a:t>--</a:t>
            </a:r>
            <a:r>
              <a:rPr lang="en-US" altLang="zh-TW" sz="2800" dirty="0" err="1">
                <a:solidFill>
                  <a:srgbClr val="DE51D4"/>
                </a:solidFill>
              </a:rPr>
              <a:t>cuda</a:t>
            </a:r>
            <a:r>
              <a:rPr lang="en-US" altLang="zh-TW" sz="2800" dirty="0">
                <a:solidFill>
                  <a:srgbClr val="DE51D4"/>
                </a:solidFill>
              </a:rPr>
              <a:t>: </a:t>
            </a:r>
            <a:r>
              <a:rPr lang="en-US" altLang="zh-TW" sz="2800" dirty="0"/>
              <a:t>Set it to 1 for running on GPU, 0 for CPU.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4579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2446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/>
              <a:t>Code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53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841" y="0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Import Modules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162409"/>
              </p:ext>
            </p:extLst>
          </p:nvPr>
        </p:nvGraphicFramePr>
        <p:xfrm>
          <a:off x="0" y="1434505"/>
          <a:ext cx="12192000" cy="3078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25132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argparse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sys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time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</a:t>
                      </a:r>
                      <a:b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890542" y="911285"/>
            <a:ext cx="2410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neural_style.py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5567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841" y="0"/>
            <a:ext cx="5865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Import Modules (Cont'd)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94148"/>
              </p:ext>
            </p:extLst>
          </p:nvPr>
        </p:nvGraphicFramePr>
        <p:xfrm>
          <a:off x="0" y="1434505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656728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torch.optim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Adam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torch.utils.data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DataLoader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datasets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transforms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torch.onnx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transformer_net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Vgg16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7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694" y="83945"/>
            <a:ext cx="52151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Check Paths Function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22562"/>
              </p:ext>
            </p:extLst>
          </p:nvPr>
        </p:nvGraphicFramePr>
        <p:xfrm>
          <a:off x="0" y="1460791"/>
          <a:ext cx="12192000" cy="478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831449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check_paths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try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os.path.exists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args.save_model_dir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os.makedirs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args.save_model_dir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os.path.exists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os.makedirs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except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OSError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sys.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exit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17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2" y="74518"/>
            <a:ext cx="7750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(1/8)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07794"/>
              </p:ext>
            </p:extLst>
          </p:nvPr>
        </p:nvGraphicFramePr>
        <p:xfrm>
          <a:off x="0" y="1407160"/>
          <a:ext cx="121920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936224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train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CUDA or CPU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to train the model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torch.device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args.cuda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r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andom seed.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np.random.seed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args.seed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torch.manual_seed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args.seed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transform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transforms.Compose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 and crop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transforms.Resize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transforms.CenterCrop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Change the image representation from array to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float32.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transforms.ToTensor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transforms.Lambda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lambda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x.mul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97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975" y="43128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(2/8)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407160"/>
          <a:ext cx="12192000" cy="448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936224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 train dataset.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train_dataset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datasets.ImageFolder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args.dataset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transform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train_loader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DataLoader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train_dataset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args.batch_size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 Transform Network. 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transformer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 loss function.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optimizer = Adam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transformer.parameters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args.lr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mse_loss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torch.nn.MSELoss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VGG16 architecture as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Loss Network.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Vgg16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requires_grad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style_transform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transforms.Compose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transforms.ToTensor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transforms.Lambda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lambda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x.mul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1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1" y="74518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(3/8)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828752"/>
              </p:ext>
            </p:extLst>
          </p:nvPr>
        </p:nvGraphicFramePr>
        <p:xfrm>
          <a:off x="0" y="1407160"/>
          <a:ext cx="121920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Import the style image.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style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utils.load_image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args.style_image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size=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args.style_size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Transfer</a:t>
                      </a:r>
                      <a:r>
                        <a:rPr lang="en-US" altLang="zh-TW" sz="24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feature of style image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style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style_transform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style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style.repeat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args.batch_size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Calculate style</a:t>
                      </a:r>
                      <a:r>
                        <a:rPr lang="en-US" altLang="zh-TW" sz="24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loss of style image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features_style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utils.normalize_batch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gram_style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utils.gram_matrix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features_style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27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2446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056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2" y="75414"/>
            <a:ext cx="75414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(4/8)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828534"/>
              </p:ext>
            </p:extLst>
          </p:nvPr>
        </p:nvGraphicFramePr>
        <p:xfrm>
          <a:off x="0" y="1407160"/>
          <a:ext cx="12192000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69799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Training for optimize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e </a:t>
                      </a:r>
                      <a:r>
                        <a:rPr lang="en-US" altLang="zh-TW" sz="2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args.epochs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transformer.train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count = </a:t>
                      </a:r>
                      <a:r>
                        <a:rPr lang="en-US" altLang="zh-TW" sz="2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011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9" y="55664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(5/8)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165860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Extract features from content image.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6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enumerate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train_loader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n_batch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len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count +=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n_batch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optimizer.zero_grad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       </a:t>
                      </a:r>
                      <a:r>
                        <a:rPr lang="en-US" altLang="zh-TW" sz="16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Construct</a:t>
                      </a:r>
                      <a:r>
                        <a:rPr lang="en-US" altLang="zh-TW" sz="16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network on CPU or GPU</a:t>
                      </a:r>
                      <a:r>
                        <a:rPr lang="en-US" altLang="zh-TW" sz="16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x = x.to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y = transformer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  # Normalize layer.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y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utils.normalize_batch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x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utils.normalize_batch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  # Extract image features.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features_y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features_x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  # Calculate content</a:t>
                      </a:r>
                      <a:r>
                        <a:rPr lang="en-US" altLang="zh-TW" sz="16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loss and content weight of content image</a:t>
                      </a:r>
                      <a:r>
                        <a:rPr lang="en-US" altLang="zh-TW" sz="16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content_loss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args.content_weight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mse_loss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features_y.relu2_2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features_x.relu2_2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36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9683" y="36811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(6/8)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067490"/>
              </p:ext>
            </p:extLst>
          </p:nvPr>
        </p:nvGraphicFramePr>
        <p:xfrm>
          <a:off x="0" y="1165860"/>
          <a:ext cx="12192000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Training for optimize model.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ft_y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zip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gram_style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gm_y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utils.gram_matrix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ft_y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mse_loss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[: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n_batch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:])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args.style_weight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content_loss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total_loss.backward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optimizer.step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content_loss.item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style_loss.item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459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2" y="27384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(7/8)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165860"/>
          <a:ext cx="12192000" cy="252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%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args.log_interval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mesg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"{}\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tEpoch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{}:\t[{}/{}]\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tcontent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 {:.6f}\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tstyle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 {:.6f}\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ttotal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 {:.6f}"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6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format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time.ctime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e +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count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len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train_dataset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mesg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0" y="4252912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%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args.checkpoint_interval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</a:t>
                      </a:r>
                      <a:r>
                        <a:rPr lang="en-US" altLang="zh-TW" sz="16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ckpt_model_filename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ckpt_epoch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_"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_"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".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pth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ckpt_model_path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ckpt_model_filename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torch.save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transformer.state_dict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ckpt_model_path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transformer.to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.train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309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8" y="65091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(8/8)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413510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model.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save_model_filename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"epoch_"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args.epochs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"_"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time.ctime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.replace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 '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'_'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"_"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args.content_weight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"_"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args.style_weight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".model"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save_model_path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args.save_model_dir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save_model_filename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torch.save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transformer.state_dict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save_model_path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"\</a:t>
                      </a:r>
                      <a:r>
                        <a:rPr lang="en-US" altLang="zh-TW" sz="1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nDone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, trained model saved at"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save_model_path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968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1402" y="55665"/>
            <a:ext cx="61625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Stylize Image. 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413510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stylize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A94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# Use CUDA or CPU to stylize the image.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torch.device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args.cuda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 the content image.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utils.load_image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args.content_image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scale=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args.content_scale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content_transform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transforms.Compose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transforms.ToTensor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transforms.Lambda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lambda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x.mul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 the content image to the Network.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content_transform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content_image.unsqueeze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120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1402" y="27384"/>
            <a:ext cx="56546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Argument Parsers (1/4)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64960"/>
          <a:ext cx="12192000" cy="545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main_arg_parser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argparse.ArgumentParser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description=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"parser for fast-neural-style"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subparsers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main_arg_parser.add_subparsers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title=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"subcommands"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dest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"subcommand"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subparsers.add_parser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"train"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"parser for training arguments"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"--epochs"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"number of training epochs, default is 2"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"--batch-size"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"batch size for training, default is 4"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"--dataset"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training dataset, the path should point to a folder "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"containing another folder with all the training images"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"--style-image"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"images/style-images/mosaic.jpg"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style-image"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"--save-model-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folder where trained model will be saved."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"--checkpoint-model-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folder where checkpoints of trained models will be saved"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716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9" y="27385"/>
            <a:ext cx="55120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Argument Parsers (2/4)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64960"/>
          <a:ext cx="12192000" cy="521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"--image-size"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"size of training images, default is 256 X 256"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"--style-size"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"size of style-image, default is the original size of style image"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"set it to 1 for running on GPU, 0 for CPU"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"--seed"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42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"random seed for training"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"--content-weight"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1e5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"weight for content-loss, default is 1e5"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"--style-weight"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1e10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"weight for style-loss, default is 1e10"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lr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1e-3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"learning rate, default is 1e-3"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"--log-interval"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500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"number of images after which the training loss is logged, default is 500"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"--checkpoint-interval"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2000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"number of batches after which a checkpoint of the trained model will be created"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28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9" y="36811"/>
            <a:ext cx="55120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Argument Parsers (3/4)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165860"/>
          <a:ext cx="12192000" cy="423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baseline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subparsers.add_parser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"parser for evaluation/stylizing arguments"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"--content-image"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content image you want to stylize"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"--content-scale"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"factor for scaling down the content image"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"--output-image"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for saving the output image"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"--model"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"saved model to be used for stylizing the image. If file ends in .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pth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- 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PyTorch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path is used, if in .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onnx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- Caffe2 path"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"set it to 1 for running on GPU, 0 for CPU"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export_onnx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"export ONNX model to a given file"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853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2" y="36811"/>
            <a:ext cx="55120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Argument Parsers (4/4)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165860"/>
          <a:ext cx="12192000" cy="448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main_arg_parser.parse_args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args.subcommand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"ERROR: specify either train or 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sys.</a:t>
                      </a:r>
                      <a:r>
                        <a:rPr lang="en-US" altLang="zh-TW" sz="16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exit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args.cuda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torch.cuda.is_available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"ERROR: 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is not available, try running on CPU"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sys.</a:t>
                      </a:r>
                      <a:r>
                        <a:rPr lang="en-US" altLang="zh-TW" sz="16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exit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args.subcommand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"train"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check_paths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train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stylize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"__main__"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main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11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Convolutional Neural Network (CNN</a:t>
            </a:r>
            <a:r>
              <a:rPr lang="en-US" altLang="zh-TW" sz="5400" b="1" dirty="0" smtClean="0">
                <a:latin typeface="+mn-lt"/>
              </a:rPr>
              <a:t>)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3870" y="1524819"/>
            <a:ext cx="10515600" cy="165177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a typeface="標楷體" panose="03000509000000000000" pitchFamily="65" charset="-120"/>
                <a:cs typeface="Times New Roman" panose="02020603050405020304" pitchFamily="18" charset="0"/>
              </a:rPr>
              <a:t>Convolution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a typeface="標楷體" panose="03000509000000000000" pitchFamily="65" charset="-120"/>
                <a:cs typeface="Times New Roman" panose="02020603050405020304" pitchFamily="18" charset="0"/>
              </a:rPr>
              <a:t>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a typeface="標楷體" panose="03000509000000000000" pitchFamily="65" charset="-120"/>
                <a:cs typeface="Times New Roman" panose="02020603050405020304" pitchFamily="18" charset="0"/>
              </a:rPr>
              <a:t>Fully Connected Layer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Source: https://arxiv.org/pdf/1604.07043.pdf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3451804"/>
            <a:ext cx="115252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43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276811"/>
          <a:ext cx="12192000" cy="563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568566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collections </a:t>
                      </a:r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namedtuple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models</a:t>
                      </a: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Vgg16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4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4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requires_grad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Vgg16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models.vgg16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pretrained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.features</a:t>
                      </a: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>
                          <a:solidFill>
                            <a:srgbClr val="66A24C"/>
                          </a:solidFill>
                          <a:effectLst/>
                          <a:latin typeface="Courier New" panose="02070309020205020404" pitchFamily="49" charset="0"/>
                        </a:rPr>
                        <a:t># Build sequential modules.</a:t>
                      </a: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.slice1 =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.slice2 =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.slice3 =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.slice4 =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.slice1.add_module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.slice2.add_module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.slice3.add_module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23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.slice4.add_module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requires_grad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param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.parameters</a:t>
                      </a:r>
                      <a:r>
                        <a:rPr lang="en-US" altLang="zh-TW" sz="1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param.requires_grad</a:t>
                      </a:r>
                      <a:r>
                        <a:rPr lang="en-US" altLang="zh-TW" sz="1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852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vgg.py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3122" y="65092"/>
            <a:ext cx="60951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VGG16 Architecture (1/2)</a:t>
            </a:r>
          </a:p>
        </p:txBody>
      </p:sp>
    </p:spTree>
    <p:extLst>
      <p:ext uri="{BB962C8B-B14F-4D97-AF65-F5344CB8AC3E}">
        <p14:creationId xmlns:p14="http://schemas.microsoft.com/office/powerpoint/2010/main" val="3719242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276811"/>
          <a:ext cx="12192000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702059"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.slice1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h_relu1_2 = h</a:t>
                      </a: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.slice2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h_relu2_2 = h</a:t>
                      </a: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.slice3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h_relu3_3 = h</a:t>
                      </a: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.slice4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h_relu4_3 = h</a:t>
                      </a: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vgg_outputs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namedtuple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VggOutputs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'relu1_2'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'relu2_2'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'relu3_3'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'relu4_3'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6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vgg_outputs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h_relu1_2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h_relu2_2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h_relu3_3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h_relu4_3</a:t>
                      </a:r>
                      <a:r>
                        <a:rPr lang="en-US" altLang="zh-TW" sz="16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852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vgg.py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2548" y="46238"/>
            <a:ext cx="60085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VGG16 Architecture (2/2)</a:t>
            </a:r>
          </a:p>
        </p:txBody>
      </p:sp>
    </p:spTree>
    <p:extLst>
      <p:ext uri="{BB962C8B-B14F-4D97-AF65-F5344CB8AC3E}">
        <p14:creationId xmlns:p14="http://schemas.microsoft.com/office/powerpoint/2010/main" val="2463628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276811"/>
          <a:ext cx="12192000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833276">
                <a:tc>
                  <a:txBody>
                    <a:bodyPr/>
                    <a:lstStyle/>
                    <a:p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PIL </a:t>
                      </a:r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 of load image.</a:t>
                      </a:r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load_image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size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scale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open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.convert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'RGB'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size </a:t>
                      </a:r>
                      <a:r>
                        <a:rPr lang="en-US" altLang="zh-TW" sz="1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img.resize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size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size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Image.ANTIALIAS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elif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scale </a:t>
                      </a:r>
                      <a:r>
                        <a:rPr lang="en-US" altLang="zh-TW" sz="1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img.resize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img.size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scale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img.size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scale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Image.ANTIALIAS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 of save image.</a:t>
                      </a:r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save_image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data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data.clone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.clamp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img.transpose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astype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"uint8"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Image.fromarray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img.save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938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utils.py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3122" y="95464"/>
            <a:ext cx="2476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/>
              <a:t>Utils</a:t>
            </a:r>
            <a:r>
              <a:rPr lang="en-US" altLang="zh-TW" sz="4400" dirty="0"/>
              <a:t> </a:t>
            </a:r>
            <a:r>
              <a:rPr lang="en-US" altLang="zh-TW" sz="4400" dirty="0">
                <a:solidFill>
                  <a:srgbClr val="202124"/>
                </a:solidFill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448930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276811"/>
          <a:ext cx="12192000" cy="4968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86521">
                <a:tc>
                  <a:txBody>
                    <a:bodyPr/>
                    <a:lstStyle/>
                    <a:p>
                      <a:r>
                        <a:rPr lang="en-US" altLang="zh-TW" sz="20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Gram matrix function.</a:t>
                      </a:r>
                      <a:r>
                        <a:rPr lang="en-US" altLang="zh-TW" sz="20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2000" b="1" dirty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gram_matrix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w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y.size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features =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y.view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w * h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features_t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features.transpose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gram =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features.bmm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features_t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h * w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gram</a:t>
                      </a: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0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normalize_batch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batch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Normalize </a:t>
                      </a:r>
                      <a:r>
                        <a:rPr lang="en-US" altLang="zh-TW" sz="2000" b="1" dirty="0">
                          <a:solidFill>
                            <a:srgbClr val="66A24C"/>
                          </a:solidFill>
                          <a:effectLst/>
                          <a:latin typeface="Courier New" panose="02070309020205020404" pitchFamily="49" charset="0"/>
                        </a:rPr>
                        <a:t>using</a:t>
                      </a:r>
                      <a:r>
                        <a:rPr lang="en-US" altLang="zh-TW" sz="20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imagenet</a:t>
                      </a:r>
                      <a:r>
                        <a:rPr lang="en-US" altLang="zh-TW" sz="20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mean and std.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mean =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batch.new_tensor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0.485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0.456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0.406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.view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-1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std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batch.new_tensor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0.229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0.224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0.225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.view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-1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batch =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batch.div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 - mean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std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938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utils.py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1975" y="83945"/>
            <a:ext cx="2476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/>
              <a:t>Utils</a:t>
            </a:r>
            <a:r>
              <a:rPr lang="en-US" altLang="zh-TW" sz="4400" dirty="0"/>
              <a:t> </a:t>
            </a:r>
            <a:r>
              <a:rPr lang="en-US" altLang="zh-TW" sz="4400" dirty="0">
                <a:solidFill>
                  <a:srgbClr val="202124"/>
                </a:solidFill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758952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76756"/>
          <a:ext cx="12192000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61990">
                <a:tc>
                  <a:txBody>
                    <a:bodyPr/>
                    <a:lstStyle/>
                    <a:p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endParaRPr lang="en-US" altLang="zh-TW" sz="18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style transfer network.</a:t>
                      </a:r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Initial convolution layers.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 = torch.nn.InstanceNorm2d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 = torch.nn.InstanceNorm2d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 = torch.nn.InstanceNorm2d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residual layers.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984766" y="676646"/>
            <a:ext cx="2222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transformer_net.py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0829" y="17958"/>
            <a:ext cx="75459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Network (1/5)</a:t>
            </a:r>
          </a:p>
        </p:txBody>
      </p:sp>
    </p:spTree>
    <p:extLst>
      <p:ext uri="{BB962C8B-B14F-4D97-AF65-F5344CB8AC3E}">
        <p14:creationId xmlns:p14="http://schemas.microsoft.com/office/powerpoint/2010/main" val="3351419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76756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984766" y="676646"/>
            <a:ext cx="2222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transformer_net.py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414" y="27384"/>
            <a:ext cx="7403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Network (2/5)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0" y="1076756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0" y="1079518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0" y="1076756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20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76756"/>
          <a:ext cx="12192000" cy="435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26700">
                <a:tc>
                  <a:txBody>
                    <a:bodyPr/>
                    <a:lstStyle/>
                    <a:p>
                      <a:r>
                        <a:rPr lang="en-US" altLang="zh-TW" sz="20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convolution layers.</a:t>
                      </a:r>
                      <a:r>
                        <a:rPr lang="en-US" altLang="zh-TW" sz="20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2000" b="1" dirty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0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0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20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stride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0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20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reflection padding</a:t>
                      </a:r>
                      <a:r>
                        <a:rPr lang="en-US" altLang="zh-TW" sz="20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size</a:t>
                      </a:r>
                      <a:r>
                        <a:rPr lang="en-US" altLang="zh-TW" sz="20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// </a:t>
                      </a:r>
                      <a:r>
                        <a:rPr lang="en-US" altLang="zh-TW" sz="20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torch.nn.ReflectionPad2d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 = torch.nn.Conv2d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   </a:t>
                      </a:r>
                      <a:r>
                        <a:rPr lang="en-US" altLang="zh-TW" sz="20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20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20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20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</a:t>
                      </a:r>
                      <a:r>
                        <a:rPr lang="en-US" altLang="zh-TW" sz="20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20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3122" y="65091"/>
            <a:ext cx="7403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Network (3/5)</a:t>
            </a:r>
          </a:p>
        </p:txBody>
      </p:sp>
    </p:spTree>
    <p:extLst>
      <p:ext uri="{BB962C8B-B14F-4D97-AF65-F5344CB8AC3E}">
        <p14:creationId xmlns:p14="http://schemas.microsoft.com/office/powerpoint/2010/main" val="1432651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76756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627978">
                <a:tc>
                  <a:txBody>
                    <a:bodyPr/>
                    <a:lstStyle/>
                    <a:p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residual blocks.</a:t>
                      </a:r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1800" b="1" dirty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sz="1800" b="1" i="0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Construct network with convolution layers</a:t>
                      </a:r>
                      <a:r>
                        <a:rPr lang="en-US" altLang="zh-TW" sz="1800" b="1" i="0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and normalize layers</a:t>
                      </a: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channels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 = torch.nn.InstanceNorm2d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channels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 = torch.nn.InstanceNorm2d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</a:t>
                      </a: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8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i="0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   </a:t>
                      </a: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residual = x</a:t>
                      </a: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out + residual</a:t>
                      </a: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41402" y="36811"/>
            <a:ext cx="7403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Network (4/5)</a:t>
            </a:r>
          </a:p>
        </p:txBody>
      </p:sp>
    </p:spTree>
    <p:extLst>
      <p:ext uri="{BB962C8B-B14F-4D97-AF65-F5344CB8AC3E}">
        <p14:creationId xmlns:p14="http://schemas.microsoft.com/office/powerpoint/2010/main" val="1949979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76756"/>
          <a:ext cx="1219200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4104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</a:t>
                      </a:r>
                      <a:r>
                        <a:rPr lang="en-US" altLang="zh-TW" sz="1800" b="1" i="0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layers.</a:t>
                      </a:r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1800" b="1" dirty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stride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.upsample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// </a:t>
                      </a:r>
                      <a:r>
                        <a:rPr lang="en-US" altLang="zh-TW" sz="1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torch.nn.ReflectionPad2d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 = torch.nn.Conv2d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   </a:t>
                      </a:r>
                      <a:r>
                        <a:rPr lang="en-US" altLang="zh-TW" sz="1800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800" b="1" i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x</a:t>
                      </a: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.upsample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torch.nn.functional.interpolate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mode=</a:t>
                      </a:r>
                      <a:r>
                        <a:rPr lang="en-US" altLang="zh-TW" sz="1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'nearest'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scale_factor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.upsample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</a:t>
                      </a:r>
                      <a:r>
                        <a:rPr lang="en-US" altLang="zh-TW" sz="1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3122" y="36811"/>
            <a:ext cx="7403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Network (5/5)</a:t>
            </a:r>
          </a:p>
        </p:txBody>
      </p:sp>
    </p:spTree>
    <p:extLst>
      <p:ext uri="{BB962C8B-B14F-4D97-AF65-F5344CB8AC3E}">
        <p14:creationId xmlns:p14="http://schemas.microsoft.com/office/powerpoint/2010/main" val="147955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單箭頭接點 48"/>
          <p:cNvCxnSpPr/>
          <p:nvPr/>
        </p:nvCxnSpPr>
        <p:spPr>
          <a:xfrm flipV="1">
            <a:off x="1895863" y="2243534"/>
            <a:ext cx="434496" cy="2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08" y="4111927"/>
            <a:ext cx="1617243" cy="1268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840" y="4058192"/>
            <a:ext cx="1518496" cy="152045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449" y="3863998"/>
            <a:ext cx="1896766" cy="1900606"/>
          </a:xfrm>
          <a:prstGeom prst="rect">
            <a:avLst/>
          </a:prstGeom>
        </p:spPr>
      </p:pic>
      <p:cxnSp>
        <p:nvCxnSpPr>
          <p:cNvPr id="18" name="直線單箭頭接點 17"/>
          <p:cNvCxnSpPr>
            <a:endCxn id="6" idx="0"/>
          </p:cNvCxnSpPr>
          <p:nvPr/>
        </p:nvCxnSpPr>
        <p:spPr>
          <a:xfrm flipH="1">
            <a:off x="3234230" y="3007977"/>
            <a:ext cx="229757" cy="110395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322844"/>
            <a:ext cx="4893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Source:  </a:t>
            </a:r>
            <a:r>
              <a:rPr lang="zh-TW" altLang="en-US" sz="1600" dirty="0"/>
              <a:t>http://vision03.csail.mit.edu/cnn_art/index.html</a:t>
            </a:r>
          </a:p>
        </p:txBody>
      </p:sp>
      <p:cxnSp>
        <p:nvCxnSpPr>
          <p:cNvPr id="22" name="直線單箭頭接點 21"/>
          <p:cNvCxnSpPr>
            <a:endCxn id="7" idx="0"/>
          </p:cNvCxnSpPr>
          <p:nvPr/>
        </p:nvCxnSpPr>
        <p:spPr>
          <a:xfrm>
            <a:off x="4667788" y="3018211"/>
            <a:ext cx="1141300" cy="1039981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2" idx="0"/>
          </p:cNvCxnSpPr>
          <p:nvPr/>
        </p:nvCxnSpPr>
        <p:spPr>
          <a:xfrm>
            <a:off x="8316811" y="3018211"/>
            <a:ext cx="122021" cy="845787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368069" y="5556996"/>
            <a:ext cx="879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Texture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607676" y="5372330"/>
            <a:ext cx="127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Edge + blob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770493" y="5785073"/>
            <a:ext cx="132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Object Parts</a:t>
            </a:r>
            <a:endParaRPr lang="zh-TW" altLang="en-US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482350" y="-1572916"/>
            <a:ext cx="1428902" cy="7732883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0" y="6551360"/>
            <a:ext cx="13318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Source:  </a:t>
            </a:r>
            <a:r>
              <a:rPr lang="zh-TW" altLang="en-US" sz="1600" dirty="0"/>
              <a:t>https://www.researchgate.net/figure/CNN-architectures-of-a-Inception-v3-b-Inception-v4-c-Inception-ResNet-v2-d_fig3_345313795</a:t>
            </a:r>
          </a:p>
        </p:txBody>
      </p:sp>
      <p:sp>
        <p:nvSpPr>
          <p:cNvPr id="47" name="矩形 46"/>
          <p:cNvSpPr/>
          <p:nvPr/>
        </p:nvSpPr>
        <p:spPr>
          <a:xfrm>
            <a:off x="141402" y="55665"/>
            <a:ext cx="5128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Inception v3 Network</a:t>
            </a:r>
            <a:endParaRPr lang="zh-TW" altLang="en-US" sz="4400" dirty="0"/>
          </a:p>
        </p:txBody>
      </p:sp>
      <p:sp>
        <p:nvSpPr>
          <p:cNvPr id="48" name="矩形 47"/>
          <p:cNvSpPr/>
          <p:nvPr/>
        </p:nvSpPr>
        <p:spPr>
          <a:xfrm>
            <a:off x="590549" y="1654358"/>
            <a:ext cx="1379161" cy="11783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Datasets</a:t>
            </a:r>
            <a:endParaRPr lang="zh-TW" altLang="en-US" b="1" dirty="0"/>
          </a:p>
        </p:txBody>
      </p:sp>
      <p:cxnSp>
        <p:nvCxnSpPr>
          <p:cNvPr id="61" name="直線單箭頭接點 60"/>
          <p:cNvCxnSpPr/>
          <p:nvPr/>
        </p:nvCxnSpPr>
        <p:spPr>
          <a:xfrm flipV="1">
            <a:off x="10063243" y="2291160"/>
            <a:ext cx="434496" cy="2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497739" y="2106494"/>
            <a:ext cx="114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854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717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</a:t>
            </a:r>
            <a:r>
              <a:rPr lang="en-US" altLang="zh-TW" sz="5400" b="1" dirty="0" smtClean="0">
                <a:latin typeface="+mn-lt"/>
              </a:rPr>
              <a:t>Layer</a:t>
            </a:r>
            <a:endParaRPr lang="zh-TW" altLang="en-US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2956"/>
                <a:ext cx="10515600" cy="192877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b="1" dirty="0"/>
                  <a:t>Convolution (</a:t>
                </a:r>
                <a:r>
                  <a:rPr lang="zh-TW" altLang="en-US" sz="2400" b="1" dirty="0"/>
                  <a:t>⊗</a:t>
                </a:r>
                <a:r>
                  <a:rPr lang="en-US" altLang="zh-TW" sz="2400" b="1" dirty="0"/>
                  <a:t>): </a:t>
                </a:r>
                <a:r>
                  <a:rPr lang="en-US" altLang="zh-TW" sz="2400" dirty="0"/>
                  <a:t>The convolution operation is the multiplication of two 3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400" dirty="0"/>
                  <a:t>3 </a:t>
                </a:r>
                <a:r>
                  <a:rPr lang="en-US" altLang="zh-TW" sz="2400" dirty="0" smtClean="0"/>
                  <a:t>matrices </a:t>
                </a:r>
                <a:r>
                  <a:rPr lang="en-US" altLang="zh-TW" sz="2400" dirty="0"/>
                  <a:t>in the following figure and then adding them together.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For example: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0 + 0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0 + 0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1+ 0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1 + 1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0 + 0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0 + 0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0 + 0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1 + 0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1 =0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2956"/>
                <a:ext cx="10515600" cy="1928776"/>
              </a:xfrm>
              <a:blipFill>
                <a:blip r:embed="rId3"/>
                <a:stretch>
                  <a:fillRect l="-928" t="-50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51151"/>
              </p:ext>
            </p:extLst>
          </p:nvPr>
        </p:nvGraphicFramePr>
        <p:xfrm>
          <a:off x="1279659" y="2768652"/>
          <a:ext cx="3024000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595119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78621872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3933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2514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741951"/>
              </p:ext>
            </p:extLst>
          </p:nvPr>
        </p:nvGraphicFramePr>
        <p:xfrm>
          <a:off x="5204105" y="3149028"/>
          <a:ext cx="2263248" cy="2263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41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93541"/>
              </p:ext>
            </p:extLst>
          </p:nvPr>
        </p:nvGraphicFramePr>
        <p:xfrm>
          <a:off x="8332757" y="3134792"/>
          <a:ext cx="2283150" cy="2313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63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5663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5663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5663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5663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4566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5663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5663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5663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5663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sp>
        <p:nvSpPr>
          <p:cNvPr id="8" name="橢圓 7"/>
          <p:cNvSpPr/>
          <p:nvPr/>
        </p:nvSpPr>
        <p:spPr>
          <a:xfrm>
            <a:off x="4494645" y="4182195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cxnSp>
        <p:nvCxnSpPr>
          <p:cNvPr id="9" name="直線接點 8"/>
          <p:cNvCxnSpPr>
            <a:stCxn id="8" idx="3"/>
            <a:endCxn id="8" idx="7"/>
          </p:cNvCxnSpPr>
          <p:nvPr/>
        </p:nvCxnSpPr>
        <p:spPr>
          <a:xfrm flipV="1">
            <a:off x="4566269" y="4253819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8" idx="1"/>
          </p:cNvCxnSpPr>
          <p:nvPr/>
        </p:nvCxnSpPr>
        <p:spPr>
          <a:xfrm flipH="1" flipV="1">
            <a:off x="4566269" y="4253819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75634" y="404565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34" y="4045650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699249" y="5862388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13" name="矩形 12"/>
          <p:cNvSpPr/>
          <p:nvPr/>
        </p:nvSpPr>
        <p:spPr>
          <a:xfrm>
            <a:off x="4802791" y="5862388"/>
            <a:ext cx="3059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Detector</a:t>
            </a:r>
          </a:p>
        </p:txBody>
      </p:sp>
      <p:sp>
        <p:nvSpPr>
          <p:cNvPr id="14" name="矩形 13"/>
          <p:cNvSpPr/>
          <p:nvPr/>
        </p:nvSpPr>
        <p:spPr>
          <a:xfrm>
            <a:off x="8332757" y="5862388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矩形 14"/>
          <p:cNvSpPr/>
          <p:nvPr/>
        </p:nvSpPr>
        <p:spPr>
          <a:xfrm>
            <a:off x="1279659" y="2768651"/>
            <a:ext cx="1291058" cy="1297573"/>
          </a:xfrm>
          <a:prstGeom prst="rect">
            <a:avLst/>
          </a:prstGeom>
          <a:noFill/>
          <a:ln w="57150">
            <a:solidFill>
              <a:srgbClr val="D62AC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6" name="矩形 15"/>
          <p:cNvSpPr/>
          <p:nvPr/>
        </p:nvSpPr>
        <p:spPr>
          <a:xfrm>
            <a:off x="5204105" y="3149029"/>
            <a:ext cx="747987" cy="755272"/>
          </a:xfrm>
          <a:prstGeom prst="rect">
            <a:avLst/>
          </a:prstGeom>
          <a:noFill/>
          <a:ln w="57150">
            <a:solidFill>
              <a:srgbClr val="D62AC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7" name="矩形 16"/>
          <p:cNvSpPr/>
          <p:nvPr/>
        </p:nvSpPr>
        <p:spPr>
          <a:xfrm>
            <a:off x="8332758" y="3134792"/>
            <a:ext cx="448260" cy="455183"/>
          </a:xfrm>
          <a:prstGeom prst="rect">
            <a:avLst/>
          </a:prstGeom>
          <a:noFill/>
          <a:ln w="57150">
            <a:solidFill>
              <a:srgbClr val="D62AC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8" name="矩形 17"/>
          <p:cNvSpPr/>
          <p:nvPr/>
        </p:nvSpPr>
        <p:spPr>
          <a:xfrm>
            <a:off x="14813" y="6550223"/>
            <a:ext cx="3103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Source: https://yehjames.medium.com/</a:t>
            </a:r>
          </a:p>
        </p:txBody>
      </p:sp>
    </p:spTree>
    <p:extLst>
      <p:ext uri="{BB962C8B-B14F-4D97-AF65-F5344CB8AC3E}">
        <p14:creationId xmlns:p14="http://schemas.microsoft.com/office/powerpoint/2010/main" val="2980238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線單箭頭接點 63"/>
          <p:cNvCxnSpPr>
            <a:endCxn id="12" idx="0"/>
          </p:cNvCxnSpPr>
          <p:nvPr/>
        </p:nvCxnSpPr>
        <p:spPr>
          <a:xfrm>
            <a:off x="9137644" y="5028421"/>
            <a:ext cx="0" cy="77865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4" idx="1"/>
          </p:cNvCxnSpPr>
          <p:nvPr/>
        </p:nvCxnSpPr>
        <p:spPr>
          <a:xfrm>
            <a:off x="2103052" y="6104690"/>
            <a:ext cx="6514475" cy="434223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160793" y="3643206"/>
            <a:ext cx="5445701" cy="2589385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4559298" y="4257675"/>
            <a:ext cx="796158" cy="955412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50829" y="27384"/>
            <a:ext cx="55052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/>
              <a:t>Steps of Style Transfer</a:t>
            </a:r>
          </a:p>
        </p:txBody>
      </p:sp>
      <p:sp>
        <p:nvSpPr>
          <p:cNvPr id="2" name="矩形 1"/>
          <p:cNvSpPr/>
          <p:nvPr/>
        </p:nvSpPr>
        <p:spPr>
          <a:xfrm>
            <a:off x="5376608" y="3381752"/>
            <a:ext cx="1216241" cy="1178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Trained Transfer Network</a:t>
            </a:r>
            <a:endParaRPr lang="zh-TW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8617527" y="5807073"/>
            <a:ext cx="1040234" cy="9144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Loss</a:t>
            </a:r>
          </a:p>
          <a:p>
            <a:pPr algn="ctr"/>
            <a:r>
              <a:rPr lang="en-US" altLang="zh-TW" b="1" dirty="0"/>
              <a:t>Network</a:t>
            </a:r>
            <a:endParaRPr lang="zh-TW" altLang="en-US" b="1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6592849" y="4026916"/>
            <a:ext cx="1508995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4" y="5154089"/>
            <a:ext cx="1734593" cy="130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74" y="2381602"/>
            <a:ext cx="1645314" cy="164531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844" y="3001925"/>
            <a:ext cx="2045119" cy="204511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31125" y="2041769"/>
            <a:ext cx="1564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53662" y="4843755"/>
            <a:ext cx="1267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3160793" y="3064182"/>
            <a:ext cx="2215815" cy="68145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103052" y="5213087"/>
            <a:ext cx="1261813" cy="629933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8382212" y="2653551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Output Image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3674055" y="732823"/>
            <a:ext cx="606351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Calculate features for content image and style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Randomly generate new output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Calculate style loss and content loss of output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Use gradient descent to optimize output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GOTO step 2.</a:t>
            </a:r>
            <a:endParaRPr lang="zh-TW" altLang="en-US" sz="2000" dirty="0"/>
          </a:p>
        </p:txBody>
      </p:sp>
      <p:sp>
        <p:nvSpPr>
          <p:cNvPr id="76" name="矩形 75"/>
          <p:cNvSpPr/>
          <p:nvPr/>
        </p:nvSpPr>
        <p:spPr>
          <a:xfrm>
            <a:off x="3370539" y="4560103"/>
            <a:ext cx="1197487" cy="1242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Trained Prediction Network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63739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89313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b="1" dirty="0">
                <a:latin typeface="+mj-lt"/>
              </a:rPr>
              <a:t>Build Environment </a:t>
            </a:r>
          </a:p>
        </p:txBody>
      </p:sp>
    </p:spTree>
    <p:extLst>
      <p:ext uri="{BB962C8B-B14F-4D97-AF65-F5344CB8AC3E}">
        <p14:creationId xmlns:p14="http://schemas.microsoft.com/office/powerpoint/2010/main" val="2222277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1" y="36811"/>
            <a:ext cx="44137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Build Environment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26538"/>
              </p:ext>
            </p:extLst>
          </p:nvPr>
        </p:nvGraphicFramePr>
        <p:xfrm>
          <a:off x="0" y="2202183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md log datasets\train</a:t>
                      </a:r>
                      <a:r>
                        <a:rPr lang="en-US" altLang="zh-TW" sz="24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datasets\</a:t>
                      </a:r>
                      <a:r>
                        <a:rPr lang="en-US" altLang="zh-TW" sz="2400" b="0" kern="1200" baseline="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</a:t>
                      </a:r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datasets\style checkpoints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908890"/>
            <a:ext cx="2844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Python Version: 3.8.9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636745"/>
            <a:ext cx="7066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log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datasets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checkpoints</a:t>
            </a:r>
            <a:r>
              <a:rPr lang="en-US" altLang="zh-TW" sz="2800" dirty="0"/>
              <a:t> directory.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3767979"/>
            <a:ext cx="5925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VGG16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5037542"/>
            <a:ext cx="6754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Inception V3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48879" y="3076736"/>
            <a:ext cx="80639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/>
              <a:t>Download and Unpack Pre-trained Networks.</a:t>
            </a:r>
            <a:endParaRPr lang="en-US" altLang="zh-TW" sz="36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418190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altLang="zh-TW" sz="2800" dirty="0">
                <a:solidFill>
                  <a:schemeClr val="lt1"/>
                </a:solidFill>
                <a:cs typeface="Courier New" panose="02070309020205020404" pitchFamily="49" charset="0"/>
                <a:hlinkClick r:id="rId3"/>
              </a:rPr>
              <a:t>http://download.tensorflow.org/models/vgg_16_2016_08_28.tar.gz</a:t>
            </a:r>
            <a:endParaRPr lang="nb-NO" altLang="zh-TW" sz="2800" dirty="0">
              <a:solidFill>
                <a:schemeClr val="lt1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5434249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altLang="zh-TW" sz="2800" dirty="0">
                <a:solidFill>
                  <a:schemeClr val="lt1"/>
                </a:solidFill>
                <a:cs typeface="Courier New" panose="02070309020205020404" pitchFamily="49" charset="0"/>
                <a:hlinkClick r:id="rId4"/>
              </a:rPr>
              <a:t>https://docs.google.com/uc?export=download&amp;id=1H1X_dplTNwWXb2N_1Ji5HnqXKgj2cp2t</a:t>
            </a:r>
            <a:endParaRPr lang="nb-NO" altLang="zh-TW" sz="2800" dirty="0">
              <a:solidFill>
                <a:schemeClr val="lt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27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762784"/>
              </p:ext>
            </p:extLst>
          </p:nvPr>
        </p:nvGraphicFramePr>
        <p:xfrm>
          <a:off x="0" y="2647322"/>
          <a:ext cx="12192000" cy="472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5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zxvf checkpoints\vgg_16_2016_08_28.tar.gz –C checkpoints\</a:t>
                      </a:r>
                      <a:endParaRPr lang="en-US" altLang="zh-TW" sz="25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0" y="2173278"/>
            <a:ext cx="5536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VGG16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345593"/>
              </p:ext>
            </p:extLst>
          </p:nvPr>
        </p:nvGraphicFramePr>
        <p:xfrm>
          <a:off x="0" y="4139214"/>
          <a:ext cx="121920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zxvf checkpoints\</a:t>
                      </a:r>
                      <a:r>
                        <a:rPr lang="nb-NO" altLang="zh-TW" sz="26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Inception_v3_224.tgz</a:t>
                      </a: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–C checkpoints\</a:t>
                      </a:r>
                      <a:endParaRPr lang="en-US" altLang="zh-TW" sz="26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3659891"/>
            <a:ext cx="6364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Inception V3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3121" y="51828"/>
            <a:ext cx="63865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Build Environment (Cont'd)</a:t>
            </a:r>
          </a:p>
        </p:txBody>
      </p:sp>
    </p:spTree>
    <p:extLst>
      <p:ext uri="{BB962C8B-B14F-4D97-AF65-F5344CB8AC3E}">
        <p14:creationId xmlns:p14="http://schemas.microsoft.com/office/powerpoint/2010/main" val="4129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268" y="27385"/>
            <a:ext cx="56160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Datasets Preprocessing 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1559094"/>
            <a:ext cx="3542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Tiny ImageNet dataset.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834152"/>
            <a:ext cx="4275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600" dirty="0"/>
              <a:t>Download Datasets.</a:t>
            </a:r>
            <a:endParaRPr lang="en-US" altLang="zh-TW" sz="4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3234584"/>
            <a:ext cx="2146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Style dataset.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934212"/>
            <a:ext cx="118494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hlinkClick r:id="rId3"/>
              </a:rPr>
              <a:t>https://downgit.github.io/#/home?url=https://github.com/t106368073/Style-Transfer/tree/main/TinyImageNetDataset</a:t>
            </a:r>
            <a:endParaRPr lang="en-US" altLang="zh-TW" sz="2800" dirty="0"/>
          </a:p>
        </p:txBody>
      </p:sp>
      <p:sp>
        <p:nvSpPr>
          <p:cNvPr id="7" name="矩形 6"/>
          <p:cNvSpPr/>
          <p:nvPr/>
        </p:nvSpPr>
        <p:spPr>
          <a:xfrm>
            <a:off x="0" y="3654049"/>
            <a:ext cx="115855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altLang="zh-TW" sz="2800" dirty="0">
                <a:solidFill>
                  <a:schemeClr val="lt1"/>
                </a:solidFill>
                <a:cs typeface="Courier New" panose="02070309020205020404" pitchFamily="49" charset="0"/>
                <a:hlinkClick r:id="rId4"/>
              </a:rPr>
              <a:t>https://docs.google.com/uc?export=download&amp;id=1bK37Qx8jp2ax_ZPTGpc4iZvlb7tytwwa</a:t>
            </a:r>
            <a:endParaRPr lang="nb-NO" altLang="zh-TW" sz="2800" dirty="0">
              <a:solidFill>
                <a:schemeClr val="lt1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46654"/>
              </p:ext>
            </p:extLst>
          </p:nvPr>
        </p:nvGraphicFramePr>
        <p:xfrm>
          <a:off x="0" y="5623844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Unzip TinyImageNetDataset.zip</a:t>
                      </a:r>
                      <a:endParaRPr lang="en-US" altLang="zh-TW" sz="2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0" y="5100624"/>
            <a:ext cx="4720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Tiny ImageNet dataset.</a:t>
            </a:r>
            <a:endParaRPr lang="en-US" altLang="zh-TW" sz="32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553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193857"/>
              </p:ext>
            </p:extLst>
          </p:nvPr>
        </p:nvGraphicFramePr>
        <p:xfrm>
          <a:off x="0" y="1165497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772817" y="2110403"/>
            <a:ext cx="263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requirements.txt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88075"/>
              </p:ext>
            </p:extLst>
          </p:nvPr>
        </p:nvGraphicFramePr>
        <p:xfrm>
          <a:off x="239154" y="2633623"/>
          <a:ext cx="11689236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9236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dirty="0" err="1">
                          <a:latin typeface="+mj-lt"/>
                          <a:cs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2400" b="0" dirty="0">
                          <a:latin typeface="+mj-lt"/>
                          <a:cs typeface="Courier New" panose="02070309020205020404" pitchFamily="49" charset="0"/>
                        </a:rPr>
                        <a:t> @ https://download.pytorch.org/whl/cu102/torchvision-0.10.0%2Bcu102-cp37-cp37m-linux_x86_64.whl </a:t>
                      </a:r>
                      <a:br>
                        <a:rPr lang="en-US" altLang="zh-TW" sz="2400" b="0" dirty="0"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2400" b="0" dirty="0"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400" b="0" dirty="0" err="1">
                          <a:latin typeface="+mj-lt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en-US" altLang="zh-TW" sz="2400" b="0" dirty="0">
                          <a:latin typeface="+mj-lt"/>
                          <a:cs typeface="Courier New" panose="02070309020205020404" pitchFamily="49" charset="0"/>
                        </a:rPr>
                        <a:t> @ file:///tensorflow-2.5.0-cp37-cp37m-linux_x86_64.whl</a:t>
                      </a:r>
                    </a:p>
                    <a:p>
                      <a:r>
                        <a:rPr lang="en-US" altLang="zh-TW" sz="2400" b="0" dirty="0" err="1"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400" b="0" dirty="0"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400" b="0" dirty="0" err="1"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400" b="0" dirty="0"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400" b="0" dirty="0" err="1"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400" b="0" dirty="0"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400" b="0" dirty="0" err="1"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400" b="0" dirty="0"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</a:p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magenta==</a:t>
                      </a:r>
                      <a:r>
                        <a:rPr lang="en-US" altLang="zh-TW" sz="2400" b="0" dirty="0">
                          <a:latin typeface="+mj-lt"/>
                        </a:rPr>
                        <a:t>2.1.3</a:t>
                      </a:r>
                    </a:p>
                    <a:p>
                      <a:r>
                        <a:rPr lang="en-US" altLang="zh-TW" sz="2400" b="0" kern="1200" dirty="0" err="1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numba</a:t>
                      </a:r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==0.48.0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41402" y="55664"/>
            <a:ext cx="4918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Install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111148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97507"/>
              </p:ext>
            </p:extLst>
          </p:nvPr>
        </p:nvGraphicFramePr>
        <p:xfrm>
          <a:off x="0" y="154208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clone https://github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com/tensorflow/models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1109026"/>
            <a:ext cx="8789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Clone </a:t>
            </a:r>
            <a:r>
              <a:rPr lang="en-US" altLang="zh-TW" sz="2800" dirty="0" err="1"/>
              <a:t>Tensorflow</a:t>
            </a:r>
            <a:r>
              <a:rPr lang="en-US" altLang="zh-TW" sz="2800" dirty="0"/>
              <a:t> models repository to install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dirty="0"/>
              <a:t> module. 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88093"/>
              </p:ext>
            </p:extLst>
          </p:nvPr>
        </p:nvGraphicFramePr>
        <p:xfrm>
          <a:off x="0" y="2812992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29427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0" y="2319724"/>
            <a:ext cx="523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Change directory to folder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en-US" altLang="zh-TW" sz="2800" dirty="0"/>
              <a:t>.</a:t>
            </a:r>
            <a:endParaRPr lang="en-US" altLang="zh-TW" sz="2800" i="0" dirty="0"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548" y="80109"/>
            <a:ext cx="4523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Install </a:t>
            </a:r>
            <a:r>
              <a:rPr lang="en-US" altLang="zh-TW" sz="4400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4400" dirty="0"/>
              <a:t> Module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943580"/>
              </p:ext>
            </p:extLst>
          </p:nvPr>
        </p:nvGraphicFramePr>
        <p:xfrm>
          <a:off x="0" y="385223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models\research\slim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3393052"/>
            <a:ext cx="476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Change directory to folder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dirty="0"/>
              <a:t>.</a:t>
            </a:r>
            <a:endParaRPr lang="en-US" altLang="zh-TW" sz="2800" i="0" dirty="0"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49354"/>
              </p:ext>
            </p:extLst>
          </p:nvPr>
        </p:nvGraphicFramePr>
        <p:xfrm>
          <a:off x="0" y="5350419"/>
          <a:ext cx="121920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build</a:t>
                      </a:r>
                    </a:p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install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4829584"/>
            <a:ext cx="3011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Install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dirty="0"/>
              <a:t> module.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4234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854955"/>
              </p:ext>
            </p:extLst>
          </p:nvPr>
        </p:nvGraphicFramePr>
        <p:xfrm>
          <a:off x="0" y="2205337"/>
          <a:ext cx="12192000" cy="42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train.py --</a:t>
                      </a:r>
                      <a:r>
                        <a:rPr lang="en-US" altLang="zh-TW" sz="22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1609722"/>
            <a:ext cx="7113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Train the model, output trained model.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35511"/>
              </p:ext>
            </p:extLst>
          </p:nvPr>
        </p:nvGraphicFramePr>
        <p:xfrm>
          <a:off x="0" y="4161185"/>
          <a:ext cx="12192000" cy="411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convert.py --</a:t>
                      </a:r>
                      <a:r>
                        <a:rPr lang="en-US" altLang="zh-TW" sz="21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0" y="3170615"/>
            <a:ext cx="12117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Convert the trained model, will output 2 models: </a:t>
            </a:r>
          </a:p>
          <a:p>
            <a:r>
              <a:rPr lang="en-US" altLang="zh-TW" sz="2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predict.tflite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dirty="0"/>
              <a:t>and</a:t>
            </a:r>
            <a:r>
              <a:rPr lang="en-US" altLang="zh-TW" sz="2800" b="1" dirty="0">
                <a:solidFill>
                  <a:srgbClr val="CE9178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transfer.tflite</a:t>
            </a:r>
            <a:r>
              <a:rPr lang="en-US" altLang="zh-TW" sz="2800" b="1" dirty="0"/>
              <a:t>.</a:t>
            </a:r>
            <a:r>
              <a:rPr lang="en-US" altLang="zh-TW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3200" i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305521"/>
              </p:ext>
            </p:extLst>
          </p:nvPr>
        </p:nvGraphicFramePr>
        <p:xfrm>
          <a:off x="0" y="5563235"/>
          <a:ext cx="12192000" cy="42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eval.py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5040015"/>
            <a:ext cx="4289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Evaluate the model.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122" y="23548"/>
            <a:ext cx="71136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Train and Evaluate the Model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63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2446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/>
              <a:t>Code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6076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1402" y="74518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Import Modules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133070"/>
              </p:ext>
            </p:extLst>
          </p:nvPr>
        </p:nvGraphicFramePr>
        <p:xfrm>
          <a:off x="0" y="1804051"/>
          <a:ext cx="12192000" cy="350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04378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tf_slim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591695" y="1280831"/>
            <a:ext cx="1305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train.py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768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Layer 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3103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Source: https://yehjames.medium.com/</a:t>
            </a:r>
          </a:p>
        </p:txBody>
      </p:sp>
      <p:sp>
        <p:nvSpPr>
          <p:cNvPr id="29" name="橢圓 28"/>
          <p:cNvSpPr/>
          <p:nvPr/>
        </p:nvSpPr>
        <p:spPr>
          <a:xfrm>
            <a:off x="3943228" y="3393241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9" idx="3"/>
            <a:endCxn id="29" idx="7"/>
          </p:cNvCxnSpPr>
          <p:nvPr/>
        </p:nvCxnSpPr>
        <p:spPr>
          <a:xfrm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9" idx="5"/>
            <a:endCxn id="29" idx="1"/>
          </p:cNvCxnSpPr>
          <p:nvPr/>
        </p:nvCxnSpPr>
        <p:spPr>
          <a:xfrm flipH="1"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83779"/>
              </p:ext>
            </p:extLst>
          </p:nvPr>
        </p:nvGraphicFramePr>
        <p:xfrm>
          <a:off x="4967012" y="2628491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4" y="1566292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0" y="1566293"/>
            <a:ext cx="3225649" cy="36538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38574" y="5339103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37" name="矩形 36"/>
          <p:cNvSpPr/>
          <p:nvPr/>
        </p:nvSpPr>
        <p:spPr>
          <a:xfrm>
            <a:off x="4543328" y="5339103"/>
            <a:ext cx="3059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Detector</a:t>
            </a:r>
          </a:p>
        </p:txBody>
      </p:sp>
      <p:sp>
        <p:nvSpPr>
          <p:cNvPr id="38" name="矩形 37"/>
          <p:cNvSpPr/>
          <p:nvPr/>
        </p:nvSpPr>
        <p:spPr>
          <a:xfrm>
            <a:off x="9067382" y="53391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1285767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8" y="65091"/>
            <a:ext cx="4403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Define Directories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272294"/>
              </p:ext>
            </p:extLst>
          </p:nvPr>
        </p:nvGraphicFramePr>
        <p:xfrm>
          <a:off x="0" y="1804051"/>
          <a:ext cx="1219200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16539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'vgg16/vgg_16.ckpt'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'datasets/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dtd_cobwebbed.tfrecord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inceptionv3_checkpoint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'checkpoints/Inception_v3_224.ckpt'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331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1954"/>
              </p:ext>
            </p:extLst>
          </p:nvPr>
        </p:nvGraphicFramePr>
        <p:xfrm>
          <a:off x="0" y="1804051"/>
          <a:ext cx="12192000" cy="448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60256" y="46238"/>
            <a:ext cx="91550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Process Input Images (1/2)</a:t>
            </a:r>
          </a:p>
        </p:txBody>
      </p:sp>
    </p:spTree>
    <p:extLst>
      <p:ext uri="{BB962C8B-B14F-4D97-AF65-F5344CB8AC3E}">
        <p14:creationId xmlns:p14="http://schemas.microsoft.com/office/powerpoint/2010/main" val="421749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869469"/>
              </p:ext>
            </p:extLst>
          </p:nvPr>
        </p:nvGraphicFramePr>
        <p:xfrm>
          <a:off x="0" y="1040728"/>
          <a:ext cx="12192000" cy="521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672922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style images.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image_utils.arbitrary_style_image_inputs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Style dataset file.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To shuffle style files at random.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shuffle=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Crop the style image to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center_crop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 the style images to a random size.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augment_style_images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random_style_image_size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0829" y="46238"/>
            <a:ext cx="91550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Process Input Images (2/2)</a:t>
            </a:r>
          </a:p>
        </p:txBody>
      </p:sp>
    </p:spTree>
    <p:extLst>
      <p:ext uri="{BB962C8B-B14F-4D97-AF65-F5344CB8AC3E}">
        <p14:creationId xmlns:p14="http://schemas.microsoft.com/office/powerpoint/2010/main" val="3861124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356026"/>
              </p:ext>
            </p:extLst>
          </p:nvPr>
        </p:nvGraphicFramePr>
        <p:xfrm>
          <a:off x="0" y="1572276"/>
          <a:ext cx="12192000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87941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Process content weight and style weight.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default_content_weights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default_style_weights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4842" y="8531"/>
            <a:ext cx="125293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Define Content Weight and Style Weight </a:t>
            </a:r>
          </a:p>
        </p:txBody>
      </p:sp>
    </p:spTree>
    <p:extLst>
      <p:ext uri="{BB962C8B-B14F-4D97-AF65-F5344CB8AC3E}">
        <p14:creationId xmlns:p14="http://schemas.microsoft.com/office/powerpoint/2010/main" val="4156478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21483"/>
              </p:ext>
            </p:extLst>
          </p:nvPr>
        </p:nvGraphicFramePr>
        <p:xfrm>
          <a:off x="0" y="959315"/>
          <a:ext cx="12192000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_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 content and style input 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network parameters cannot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style and style transfer network parameters can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the endpoint to construct the style predict 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Reduce the number of filters in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 objectives to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total_variation_weight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03695" y="8531"/>
            <a:ext cx="70831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Define the Model</a:t>
            </a:r>
          </a:p>
        </p:txBody>
      </p:sp>
    </p:spTree>
    <p:extLst>
      <p:ext uri="{BB962C8B-B14F-4D97-AF65-F5344CB8AC3E}">
        <p14:creationId xmlns:p14="http://schemas.microsoft.com/office/powerpoint/2010/main" val="27246354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8710"/>
              </p:ext>
            </p:extLst>
          </p:nvPr>
        </p:nvGraphicFramePr>
        <p:xfrm>
          <a:off x="0" y="899079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7775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scalar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loss_dict.items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tf.summary.scalar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Image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'image/0_content_inputs'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'image/1_style_inputs_aug'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'image/2_stylized_images'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41402" y="-896"/>
            <a:ext cx="34485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Training Setup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01238"/>
              </p:ext>
            </p:extLst>
          </p:nvPr>
        </p:nvGraphicFramePr>
        <p:xfrm>
          <a:off x="0" y="3627714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learning rate to 1e-5.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optimizer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tf.train.AdamOptimizer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 optimizer.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slim.learning.create_train_op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clip_gradient_norm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summarize_gradients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89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55494"/>
              </p:ext>
            </p:extLst>
          </p:nvPr>
        </p:nvGraphicFramePr>
        <p:xfrm>
          <a:off x="0" y="1690930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VGG16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'vgg_16'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var.op.name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slim.get_model_variables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'MobilenetV2'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inceptionv3_checkpoint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restore VGG16 and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03695" y="27384"/>
            <a:ext cx="71440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Load Checkpoints</a:t>
            </a:r>
          </a:p>
        </p:txBody>
      </p:sp>
    </p:spTree>
    <p:extLst>
      <p:ext uri="{BB962C8B-B14F-4D97-AF65-F5344CB8AC3E}">
        <p14:creationId xmlns:p14="http://schemas.microsoft.com/office/powerpoint/2010/main" val="4048275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975" y="17957"/>
            <a:ext cx="6708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Build the Model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90183"/>
              </p:ext>
            </p:extLst>
          </p:nvPr>
        </p:nvGraphicFramePr>
        <p:xfrm>
          <a:off x="0" y="1690930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slim.learning.train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log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logdir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address of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tensorflow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master.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master=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is_chief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training steps.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number_of_steps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800000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summaries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save_summaries_secs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save_interval_secs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98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9" y="36811"/>
            <a:ext cx="2712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Entry Point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710110"/>
              </p:ext>
            </p:extLst>
          </p:nvPr>
        </p:nvGraphicFramePr>
        <p:xfrm>
          <a:off x="0" y="1690930"/>
          <a:ext cx="12192000" cy="20420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42084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919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9" y="17957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Import Modules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99863"/>
              </p:ext>
            </p:extLst>
          </p:nvPr>
        </p:nvGraphicFramePr>
        <p:xfrm>
          <a:off x="0" y="1822906"/>
          <a:ext cx="12192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absolute_import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division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print_function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231692" y="1299686"/>
            <a:ext cx="1728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convert.py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788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Pooling </a:t>
            </a:r>
            <a:r>
              <a:rPr lang="en-US" altLang="zh-TW" dirty="0" smtClean="0">
                <a:latin typeface="+mn-lt"/>
              </a:rPr>
              <a:t>Layer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87353"/>
            <a:ext cx="10515600" cy="1274701"/>
          </a:xfrm>
        </p:spPr>
        <p:txBody>
          <a:bodyPr/>
          <a:lstStyle/>
          <a:p>
            <a:r>
              <a:rPr lang="zh-TW" altLang="en-US" dirty="0"/>
              <a:t>The fine position of a feature is much less important than its coarse position features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t</a:t>
            </a:r>
            <a:r>
              <a:rPr lang="zh-TW" altLang="en-US" dirty="0"/>
              <a:t>he pooling layer </a:t>
            </a:r>
            <a:r>
              <a:rPr lang="en-US" altLang="zh-TW" dirty="0"/>
              <a:t>can</a:t>
            </a:r>
            <a:r>
              <a:rPr lang="zh-TW" altLang="en-US" dirty="0"/>
              <a:t> reduces the size of the data, which also </a:t>
            </a:r>
            <a:r>
              <a:rPr lang="en-US" altLang="zh-TW" dirty="0"/>
              <a:t>avoids</a:t>
            </a:r>
            <a:r>
              <a:rPr lang="zh-TW" altLang="en-US" dirty="0"/>
              <a:t> overfitting </a:t>
            </a:r>
            <a:r>
              <a:rPr lang="en-US" altLang="zh-TW" dirty="0"/>
              <a:t>problem</a:t>
            </a:r>
            <a:r>
              <a:rPr lang="zh-TW" altLang="en-US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13" y="6550223"/>
            <a:ext cx="3208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Source: http://parse.ele.tue.nl/mpeemen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78"/>
              </p:ext>
            </p:extLst>
          </p:nvPr>
        </p:nvGraphicFramePr>
        <p:xfrm>
          <a:off x="1385486" y="2856646"/>
          <a:ext cx="2845960" cy="284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14328"/>
              </p:ext>
            </p:extLst>
          </p:nvPr>
        </p:nvGraphicFramePr>
        <p:xfrm>
          <a:off x="8415000" y="3242874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385486" y="2856646"/>
            <a:ext cx="1703702" cy="1702958"/>
          </a:xfrm>
          <a:prstGeom prst="rect">
            <a:avLst/>
          </a:prstGeom>
          <a:noFill/>
          <a:ln w="57150">
            <a:solidFill>
              <a:srgbClr val="D62AC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415000" y="3242874"/>
            <a:ext cx="646008" cy="643326"/>
          </a:xfrm>
          <a:prstGeom prst="rect">
            <a:avLst/>
          </a:prstGeom>
          <a:noFill/>
          <a:ln w="57150">
            <a:solidFill>
              <a:srgbClr val="D62AC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746163" y="5870856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1" name="矩形 10"/>
          <p:cNvSpPr/>
          <p:nvPr/>
        </p:nvSpPr>
        <p:spPr>
          <a:xfrm>
            <a:off x="8200055" y="5378413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  <a:endParaRPr lang="en-US" altLang="zh-TW" sz="3200" b="1" dirty="0" smtClean="0"/>
          </a:p>
          <a:p>
            <a:pPr algn="ctr"/>
            <a:r>
              <a:rPr lang="en-US" altLang="zh-TW" sz="3200" b="1" dirty="0" smtClean="0"/>
              <a:t>Feature </a:t>
            </a:r>
            <a:r>
              <a:rPr lang="en-US" altLang="zh-TW" sz="3200" b="1" dirty="0"/>
              <a:t>Map</a:t>
            </a:r>
          </a:p>
        </p:txBody>
      </p:sp>
      <p:sp>
        <p:nvSpPr>
          <p:cNvPr id="12" name="矩形 11"/>
          <p:cNvSpPr/>
          <p:nvPr/>
        </p:nvSpPr>
        <p:spPr>
          <a:xfrm>
            <a:off x="5176499" y="3621522"/>
            <a:ext cx="2293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Max Pooling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703973" y="4206297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365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988" y="27384"/>
            <a:ext cx="44548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Define Directories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62975"/>
              </p:ext>
            </p:extLst>
          </p:nvPr>
        </p:nvGraphicFramePr>
        <p:xfrm>
          <a:off x="0" y="1064961"/>
          <a:ext cx="121920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2014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outputs=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tflite_output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752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2" y="-10323"/>
            <a:ext cx="76326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 to Load the Checkpoint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82538"/>
              </p:ext>
            </p:extLst>
          </p:nvPr>
        </p:nvGraphicFramePr>
        <p:xfrm>
          <a:off x="0" y="1527140"/>
          <a:ext cx="12192000" cy="350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the variables from checkpoint.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tf.train.Saver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tf.global_variables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saved checkpoints 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tf.gfile.IsDirectory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tf.train.latest_checkpoint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model_saver.restore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3811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50829" y="-10323"/>
            <a:ext cx="101672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Export the Saved Models (1/5)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36394"/>
              </p:ext>
            </p:extLst>
          </p:nvPr>
        </p:nvGraphicFramePr>
        <p:xfrm>
          <a:off x="0" y="1964308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alpha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 a temporary 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tempfile.mkdtemp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predict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'predict'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transfer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'transfer'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6709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695" y="8531"/>
            <a:ext cx="9896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Export the Saved Models (2/5)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964308"/>
          <a:ext cx="121920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style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content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091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695" y="-896"/>
            <a:ext cx="9896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Export the Saved Models (3/5)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135633"/>
          <a:ext cx="121920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 image and style image 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parameters cannot be 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style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prediction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bottleneck.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# Reduce the number of filters in the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=alpha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endpoint to construct the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style predict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112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8" y="27384"/>
            <a:ext cx="9896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Export the Saved Models (4/5)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964309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3749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 the checkpoint.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0" y="3733015"/>
          <a:ext cx="12192000" cy="1894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94787">
                <a:tc>
                  <a:txBody>
                    <a:bodyPr/>
                    <a:lstStyle/>
                    <a:p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 the train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708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975" y="27384"/>
            <a:ext cx="9896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Export the Saved Models (5/5)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964308"/>
          <a:ext cx="1219200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content_image_tensor.name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788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9" y="8531"/>
            <a:ext cx="10722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Convert Format of Saved Models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918578"/>
              </p:ext>
            </p:extLst>
          </p:nvPr>
        </p:nvGraphicFramePr>
        <p:xfrm>
          <a:off x="0" y="1288033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Converts a saved model into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tflite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converter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tf.lite.TFLiteConverter.from_saved_model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converter.optimizations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tf.lite.Optimize.DEFAULT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converter.convert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788984"/>
              </p:ext>
            </p:extLst>
          </p:nvPr>
        </p:nvGraphicFramePr>
        <p:xfrm>
          <a:off x="0" y="4296567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910434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Writ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e saved model with binary mode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tf.gfile.GFile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898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2" y="8530"/>
            <a:ext cx="80550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Resize the Image Size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64960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parse_function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Parses example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protos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into a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of tensors.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tf.io.parse_single_example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features=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tf.FixedLenFeature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tf.string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 a JPEG-encoded image to a uint8 tensor.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tf.image.decode_jpeg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Expand image tensor at axis 1.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tf.expand_dims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Resize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to 256*256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tf.image.resize_bilinear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Removes dimensions of size 1 from the shape of image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image /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63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268" y="8531"/>
            <a:ext cx="86564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 to Filtered Non-RGB Images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318960"/>
          <a:ext cx="12192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rgb_filter_function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tf.math.equal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91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Fully Connected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49645"/>
            <a:ext cx="10515600" cy="1180433"/>
          </a:xfrm>
        </p:spPr>
        <p:txBody>
          <a:bodyPr/>
          <a:lstStyle/>
          <a:p>
            <a:r>
              <a:rPr lang="zh-TW" altLang="en-US" dirty="0"/>
              <a:t>The </a:t>
            </a:r>
            <a:r>
              <a:rPr lang="en-US" altLang="zh-TW" dirty="0"/>
              <a:t>F</a:t>
            </a:r>
            <a:r>
              <a:rPr lang="zh-TW" altLang="en-US" dirty="0"/>
              <a:t>ully </a:t>
            </a:r>
            <a:r>
              <a:rPr lang="en-US" altLang="zh-TW" dirty="0"/>
              <a:t>C</a:t>
            </a:r>
            <a:r>
              <a:rPr lang="zh-TW" altLang="en-US" dirty="0"/>
              <a:t>onnected </a:t>
            </a:r>
            <a:r>
              <a:rPr lang="en-US" altLang="zh-TW" dirty="0"/>
              <a:t>L</a:t>
            </a:r>
            <a:r>
              <a:rPr lang="zh-TW" altLang="en-US" dirty="0"/>
              <a:t>ayer is the part that flattens the previous results and connects to the </a:t>
            </a:r>
            <a:r>
              <a:rPr lang="en-US" altLang="zh-TW" dirty="0"/>
              <a:t>basic </a:t>
            </a:r>
            <a:r>
              <a:rPr lang="zh-TW" altLang="en-US" dirty="0"/>
              <a:t>neural network.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31260"/>
              </p:ext>
            </p:extLst>
          </p:nvPr>
        </p:nvGraphicFramePr>
        <p:xfrm>
          <a:off x="2609640" y="3185571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394695" y="5304877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  <a:endParaRPr lang="en-US" altLang="zh-TW" sz="3200" b="1" dirty="0" smtClean="0"/>
          </a:p>
          <a:p>
            <a:pPr algn="ctr"/>
            <a:r>
              <a:rPr lang="en-US" altLang="zh-TW" sz="3200" b="1" dirty="0" smtClean="0"/>
              <a:t>Feature </a:t>
            </a:r>
            <a:r>
              <a:rPr lang="en-US" altLang="zh-TW" sz="3200" b="1" dirty="0"/>
              <a:t>Map</a:t>
            </a:r>
          </a:p>
        </p:txBody>
      </p:sp>
      <p:sp>
        <p:nvSpPr>
          <p:cNvPr id="7" name="矩形 6"/>
          <p:cNvSpPr/>
          <p:nvPr/>
        </p:nvSpPr>
        <p:spPr>
          <a:xfrm>
            <a:off x="5848839" y="3676805"/>
            <a:ext cx="1889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Flattening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5122757" y="4292358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9035"/>
              </p:ext>
            </p:extLst>
          </p:nvPr>
        </p:nvGraphicFramePr>
        <p:xfrm>
          <a:off x="9050685" y="2168164"/>
          <a:ext cx="507582" cy="4568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5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</a:tblGrid>
              <a:tr h="5075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075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075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30384"/>
                  </a:ext>
                </a:extLst>
              </a:tr>
              <a:tr h="5075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27654"/>
                  </a:ext>
                </a:extLst>
              </a:tr>
              <a:tr h="5075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08517"/>
                  </a:ext>
                </a:extLst>
              </a:tr>
              <a:tr h="5075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77469"/>
                  </a:ext>
                </a:extLst>
              </a:tr>
              <a:tr h="5075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368212"/>
                  </a:ext>
                </a:extLst>
              </a:tr>
              <a:tr h="5075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473562"/>
                  </a:ext>
                </a:extLst>
              </a:tr>
              <a:tr h="5075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2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1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2" y="8531"/>
            <a:ext cx="51473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Files and Paths Setup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98085"/>
              </p:ext>
            </p:extLst>
          </p:nvPr>
        </p:nvGraphicFramePr>
        <p:xfrm>
          <a:off x="0" y="1064960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 trained checkpoint and export to saved model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the output saved models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(outputs)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tf.io.gfile.isdir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tf.logging.warn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'Folder already existed.'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os.mkdir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852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122" y="-10323"/>
            <a:ext cx="111660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Convert Saved Model to </a:t>
            </a:r>
            <a:r>
              <a:rPr lang="en-US" altLang="zh-TW" sz="4400" dirty="0" err="1"/>
              <a:t>TensorFlow</a:t>
            </a:r>
            <a:r>
              <a:rPr lang="en-US" altLang="zh-TW" sz="4400" dirty="0"/>
              <a:t> Lite Format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86773"/>
              </p:ext>
            </p:extLst>
          </p:nvPr>
        </p:nvGraphicFramePr>
        <p:xfrm>
          <a:off x="0" y="1842742"/>
          <a:ext cx="12192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predict.tflite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transfer.tflite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486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268" y="27385"/>
            <a:ext cx="12188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Convert Saved Models to float32 Format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64960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style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2848"/>
              </p:ext>
            </p:extLst>
          </p:nvPr>
        </p:nvGraphicFramePr>
        <p:xfrm>
          <a:off x="0" y="3876860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content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361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695" y="55665"/>
            <a:ext cx="2712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Entry Point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255460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6857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268" y="17957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Import Modules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72337"/>
              </p:ext>
            </p:extLst>
          </p:nvPr>
        </p:nvGraphicFramePr>
        <p:xfrm>
          <a:off x="0" y="1804051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22473">
                <a:tc>
                  <a:txBody>
                    <a:bodyPr/>
                    <a:lstStyle/>
                    <a:p>
                      <a:endParaRPr lang="en-US" altLang="zh-TW" b="1" dirty="0">
                        <a:solidFill>
                          <a:srgbClr val="C586C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IPython.display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display</a:t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functools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google.colab.patches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cv2_imshow</a:t>
                      </a: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matplotlib.pyplot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matplotlib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mpl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mpl.rcParams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figure.figsize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mpl.rcParams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axes.grid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36547" y="1372221"/>
            <a:ext cx="918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eval.py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26968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695" y="17958"/>
            <a:ext cx="115330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Import Images and </a:t>
            </a:r>
            <a:r>
              <a:rPr lang="en-US" altLang="zh-TW" sz="4400" dirty="0"/>
              <a:t>Preprocess the Content Image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00568"/>
              </p:ext>
            </p:extLst>
          </p:nvPr>
        </p:nvGraphicFramePr>
        <p:xfrm>
          <a:off x="0" y="1586455"/>
          <a:ext cx="12192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'https://i.imgur.com/tDm3fB1.png'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requests.get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allow_redirects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open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'content.png'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.write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r.content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 = cv2.imread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"content.png"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cv2.Sobel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cv2.CV_64F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cv2.Sobel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cv2.CV_64F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np.uint8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np.absolute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np.uint8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np.absolute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sobelCombined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cv2.bitwise_or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dst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cv2.addWeighted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~sobelCombined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.5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.3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cv2.imwrite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"content.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png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dst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591372"/>
              </p:ext>
            </p:extLst>
          </p:nvPr>
        </p:nvGraphicFramePr>
        <p:xfrm>
          <a:off x="0" y="5298850"/>
          <a:ext cx="12192000" cy="6952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95217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tf.keras.utils.get_file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style.jpg'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'https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://skyeprattcom.files.wordpress.com/2020/06/simple-summer-citrus-1-1.jpg'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0190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988" y="-896"/>
            <a:ext cx="6261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 Load an Image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804051"/>
          <a:ext cx="12192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path_to_img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 Load import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tf.io.read_file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path_to_img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from array to RGB image.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tf.io.decode_img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channels=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Make the value of the image represented by the floating point in range [0,1).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tf.img.convert_img_dtype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 Add new axis to 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tf.newaxis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8839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-28281" y="-19749"/>
            <a:ext cx="125295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Resize the Image Dimension to 256 Pixels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629431"/>
              </p:ext>
            </p:extLst>
          </p:nvPr>
        </p:nvGraphicFramePr>
        <p:xfrm>
          <a:off x="0" y="1327150"/>
          <a:ext cx="1219200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resize_img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Change the image representation from int32 to float32.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tf.cast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-1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Define shorter side of 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short_dim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Calculate the increase scale.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scale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short_dim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 Change the image representation from float32 to int32.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new_shape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tf.cast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 * scale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tf.int32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i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 # Resize the image so that the shorter side becomes 384 pixel.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tf.img.resize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new_shape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# Cropping or Padding the image.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tf.img.resize_with_crop_or_pad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857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268" y="46237"/>
            <a:ext cx="117823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Load the Input Images and Resizing Input Images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634146"/>
              </p:ext>
            </p:extLst>
          </p:nvPr>
        </p:nvGraphicFramePr>
        <p:xfrm>
          <a:off x="0" y="2042176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Load content 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content_path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Load style 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style_path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resize the content image to 384 pixel.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resize_img</a:t>
                      </a:r>
                      <a:r>
                        <a:rPr lang="en-US" altLang="zh-TW" b="1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content_img</a:t>
                      </a:r>
                      <a:r>
                        <a:rPr lang="en-US" altLang="zh-TW" b="1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resize the style image to 384 pixel.</a:t>
                      </a:r>
                      <a:endParaRPr lang="en-US" altLang="zh-TW" b="1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resized_style_img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1986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695" y="36811"/>
            <a:ext cx="77103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Visualize the Images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042176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09154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imshow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Remove the image dimension that equal 1.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plt.imshow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84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2446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 smtClean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CNN for Style </a:t>
            </a:r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Transfer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5182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2549" y="36811"/>
            <a:ext cx="7411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Predict Style Image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640781"/>
          <a:ext cx="1219200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run_style_predict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resized_style_img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 the predict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interpreter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tf.lite.Interpreter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model_path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predict.tflite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interpreter.allocate_tensors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b="1" dirty="0">
                        <a:solidFill>
                          <a:srgbClr val="DCDCDC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model predict input.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interpreter.get_input_details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interpreter.set_tensor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resized_style_img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 Set network bottleneck.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interpreter.invoke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interpreter.get_output_details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8130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64500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Transfer Image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05840"/>
          <a:ext cx="12192000" cy="5769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576966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run_style_transfer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 the trained transfer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interpreter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tf.lite.Interpreter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model_path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transfer.tflite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model transfer input.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interpreter.get_input_details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interpreter.allocate_tensors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model transfer inputs.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interpreter.set_tensor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interpreter.set_tensor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interpreter.invoke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transfer content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interpreter.get_output_details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751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268" y="27384"/>
            <a:ext cx="57467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Generate Output Image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567816"/>
          <a:ext cx="12192000" cy="4001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011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run_style_transfer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0" y="2985826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089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imshow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plt.axis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'off'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572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695" y="27384"/>
            <a:ext cx="56929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Modify Content Weight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832126"/>
              </p:ext>
            </p:extLst>
          </p:nvPr>
        </p:nvGraphicFramePr>
        <p:xfrm>
          <a:off x="0" y="1167706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011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run_style_predict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resize_image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0" y="2789555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089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 weight between 0 to 1.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Blend output image and content image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Blended_image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+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-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Transfer blended 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Blended_stylized_image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run_style_transfer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blended_image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Visualize output 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imshow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Blended_stylized_image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plt.axis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'off'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7791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3009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/>
              <a:t>Comparisons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9097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38" name="矩形 37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39" name="矩形 38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1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65" name="矩形 64"/>
          <p:cNvSpPr/>
          <p:nvPr/>
        </p:nvSpPr>
        <p:spPr>
          <a:xfrm>
            <a:off x="512281" y="446145"/>
            <a:ext cx="110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50155"/>
            <a:ext cx="1980000" cy="198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94" y="4350155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94" y="4350155"/>
            <a:ext cx="1980000" cy="198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641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6411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8641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86411"/>
            <a:ext cx="1944000" cy="1944000"/>
          </a:xfrm>
          <a:prstGeom prst="rect">
            <a:avLst/>
          </a:prstGeom>
        </p:spPr>
      </p:pic>
      <p:pic>
        <p:nvPicPr>
          <p:cNvPr id="40" name="Picture 2" descr="https://i.imgur.com/TkRdLDI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" y="1037980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0310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2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525351" y="447949"/>
            <a:ext cx="871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" y="1107210"/>
            <a:ext cx="1746839" cy="887067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46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15" y="4346566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94" y="4353744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15" y="4353744"/>
            <a:ext cx="1980000" cy="1980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93589"/>
            <a:ext cx="1944000" cy="1944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93589"/>
            <a:ext cx="1944000" cy="1944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93589"/>
            <a:ext cx="1944000" cy="19440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93589"/>
            <a:ext cx="1944000" cy="1944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1" name="矩形 20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2" name="矩形 21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3" name="矩形 22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195445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3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525351" y="447949"/>
            <a:ext cx="947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0" y="1037583"/>
            <a:ext cx="1716353" cy="114352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92717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92717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9358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5539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46566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5" y="4346566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36" y="4346566"/>
            <a:ext cx="1980000" cy="198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46566"/>
            <a:ext cx="1980000" cy="198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4" name="矩形 2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5328084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4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525351" y="447949"/>
            <a:ext cx="858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0" y="1051643"/>
            <a:ext cx="1313730" cy="131373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8641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5539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51396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1396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5" y="4351396"/>
            <a:ext cx="1980000" cy="198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36" y="4351396"/>
            <a:ext cx="1980000" cy="198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4" name="矩形 2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3380657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Comparison 5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525351" y="447949"/>
            <a:ext cx="83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4" y="1024814"/>
            <a:ext cx="1185517" cy="148268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85539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8553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5539"/>
            <a:ext cx="1944000" cy="1944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5" y="4350153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36" y="4350153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50153"/>
            <a:ext cx="1980000" cy="198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7456" y="3032775"/>
            <a:ext cx="1619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</a:p>
        </p:txBody>
      </p:sp>
      <p:sp>
        <p:nvSpPr>
          <p:cNvPr id="22" name="矩形 21"/>
          <p:cNvSpPr/>
          <p:nvPr/>
        </p:nvSpPr>
        <p:spPr>
          <a:xfrm>
            <a:off x="766323" y="5013910"/>
            <a:ext cx="91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3" name="矩形 22"/>
          <p:cNvSpPr/>
          <p:nvPr/>
        </p:nvSpPr>
        <p:spPr>
          <a:xfrm>
            <a:off x="3768758" y="875466"/>
            <a:ext cx="85418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     0.1                       0.4                       0.7                         1  </a:t>
            </a:r>
          </a:p>
        </p:txBody>
      </p:sp>
      <p:sp>
        <p:nvSpPr>
          <p:cNvPr id="24" name="矩形 23"/>
          <p:cNvSpPr/>
          <p:nvPr/>
        </p:nvSpPr>
        <p:spPr>
          <a:xfrm>
            <a:off x="2353919" y="1640080"/>
            <a:ext cx="100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57102818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41328</TotalTime>
  <Words>2072</Words>
  <Application>Microsoft Office PowerPoint</Application>
  <PresentationFormat>寬螢幕</PresentationFormat>
  <Paragraphs>1463</Paragraphs>
  <Slides>124</Slides>
  <Notes>121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124</vt:i4>
      </vt:variant>
    </vt:vector>
  </HeadingPairs>
  <TitlesOfParts>
    <vt:vector size="134" baseType="lpstr">
      <vt:lpstr>新細明體</vt:lpstr>
      <vt:lpstr>標楷體</vt:lpstr>
      <vt:lpstr>Arial</vt:lpstr>
      <vt:lpstr>Calibri</vt:lpstr>
      <vt:lpstr>Calibri Light</vt:lpstr>
      <vt:lpstr>Cambria Math</vt:lpstr>
      <vt:lpstr>Courier New</vt:lpstr>
      <vt:lpstr>Times New Roman</vt:lpstr>
      <vt:lpstr>Wingdings 2</vt:lpstr>
      <vt:lpstr>HDOfficeLightV0</vt:lpstr>
      <vt:lpstr>PowerPoint 簡報</vt:lpstr>
      <vt:lpstr>Outline</vt:lpstr>
      <vt:lpstr>PowerPoint 簡報</vt:lpstr>
      <vt:lpstr>Convolutional Neural Network (CNN)</vt:lpstr>
      <vt:lpstr>Convolution Layer</vt:lpstr>
      <vt:lpstr>Convolution Layer (Cont'd)</vt:lpstr>
      <vt:lpstr>Pooling Layer</vt:lpstr>
      <vt:lpstr>Fully Connected Layer</vt:lpstr>
      <vt:lpstr>PowerPoint 簡報</vt:lpstr>
      <vt:lpstr>Introduction of Style Transfer</vt:lpstr>
      <vt:lpstr>PowerPoint 簡報</vt:lpstr>
      <vt:lpstr>Perceptual Losses for Real-Time Style Transfer and Super-Resolution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Vincent Tsui</dc:creator>
  <cp:lastModifiedBy>Vincent</cp:lastModifiedBy>
  <cp:revision>2307</cp:revision>
  <dcterms:created xsi:type="dcterms:W3CDTF">2016-12-25T09:59:25Z</dcterms:created>
  <dcterms:modified xsi:type="dcterms:W3CDTF">2021-10-29T01:33:15Z</dcterms:modified>
</cp:coreProperties>
</file>